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53" r:id="rId2"/>
    <p:sldMasterId id="2147483657" r:id="rId3"/>
    <p:sldMasterId id="2147483661" r:id="rId4"/>
  </p:sldMasterIdLst>
  <p:notesMasterIdLst>
    <p:notesMasterId r:id="rId39"/>
  </p:notesMasterIdLst>
  <p:handoutMasterIdLst>
    <p:handoutMasterId r:id="rId40"/>
  </p:handoutMasterIdLst>
  <p:sldIdLst>
    <p:sldId id="367" r:id="rId5"/>
    <p:sldId id="913" r:id="rId6"/>
    <p:sldId id="878" r:id="rId7"/>
    <p:sldId id="942" r:id="rId8"/>
    <p:sldId id="948" r:id="rId9"/>
    <p:sldId id="891" r:id="rId10"/>
    <p:sldId id="903" r:id="rId11"/>
    <p:sldId id="893" r:id="rId12"/>
    <p:sldId id="894" r:id="rId13"/>
    <p:sldId id="895" r:id="rId14"/>
    <p:sldId id="900" r:id="rId15"/>
    <p:sldId id="902" r:id="rId16"/>
    <p:sldId id="901" r:id="rId17"/>
    <p:sldId id="898" r:id="rId18"/>
    <p:sldId id="899" r:id="rId19"/>
    <p:sldId id="896" r:id="rId20"/>
    <p:sldId id="906" r:id="rId21"/>
    <p:sldId id="907" r:id="rId22"/>
    <p:sldId id="908" r:id="rId23"/>
    <p:sldId id="952" r:id="rId24"/>
    <p:sldId id="909" r:id="rId25"/>
    <p:sldId id="911" r:id="rId26"/>
    <p:sldId id="940" r:id="rId27"/>
    <p:sldId id="949" r:id="rId28"/>
    <p:sldId id="910" r:id="rId29"/>
    <p:sldId id="912" r:id="rId30"/>
    <p:sldId id="950" r:id="rId31"/>
    <p:sldId id="951" r:id="rId32"/>
    <p:sldId id="915" r:id="rId33"/>
    <p:sldId id="916" r:id="rId34"/>
    <p:sldId id="905" r:id="rId35"/>
    <p:sldId id="914" r:id="rId36"/>
    <p:sldId id="947" r:id="rId37"/>
    <p:sldId id="946" r:id="rId38"/>
  </p:sldIdLst>
  <p:sldSz cx="12192000" cy="6858000"/>
  <p:notesSz cx="6797675" cy="9928225"/>
  <p:custDataLst>
    <p:tags r:id="rId41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4320" userDrawn="1">
          <p15:clr>
            <a:srgbClr val="A4A3A4"/>
          </p15:clr>
        </p15:guide>
        <p15:guide id="3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DFDFD"/>
    <a:srgbClr val="DC3D2A"/>
    <a:srgbClr val="0070C0"/>
    <a:srgbClr val="DAEEFF"/>
    <a:srgbClr val="D6EAFB"/>
    <a:srgbClr val="99CCFF"/>
    <a:srgbClr val="FF9900"/>
    <a:srgbClr val="6666FF"/>
    <a:srgbClr val="DCC1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31" autoAdjust="0"/>
    <p:restoredTop sz="94486" autoAdjust="0"/>
  </p:normalViewPr>
  <p:slideViewPr>
    <p:cSldViewPr snapToGrid="0" showGuides="1">
      <p:cViewPr varScale="1">
        <p:scale>
          <a:sx n="61" d="100"/>
          <a:sy n="61" d="100"/>
        </p:scale>
        <p:origin x="80" y="68"/>
      </p:cViewPr>
      <p:guideLst>
        <p:guide orient="horz" pos="4320"/>
        <p:guide pos="385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64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0" Type="http://schemas.openxmlformats.org/officeDocument/2006/relationships/slide" Target="slides/slide16.xml"/><Relationship Id="rId41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9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1049599" name="日期占位符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fld id="{FE382C5F-976A-40DF-8256-970751C86E48}" type="datetimeFigureOut">
              <a:rPr lang="zh-CN" altLang="en-US"/>
              <a:t>2023/12/11</a:t>
            </a:fld>
            <a:endParaRPr lang="zh-CN" altLang="en-US"/>
          </a:p>
        </p:txBody>
      </p:sp>
      <p:sp>
        <p:nvSpPr>
          <p:cNvPr id="1049600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1049601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fld id="{A64A40CE-6B8D-41EF-80B9-26E966FEDB76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9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1049593" name="日期占位符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fld id="{3851328F-E0FD-48BC-8D0E-CC77814D10E6}" type="datetimeFigureOut">
              <a:rPr lang="zh-CN" altLang="en-US"/>
              <a:t>2023/12/11</a:t>
            </a:fld>
            <a:endParaRPr lang="zh-CN" altLang="en-US"/>
          </a:p>
        </p:txBody>
      </p:sp>
      <p:sp>
        <p:nvSpPr>
          <p:cNvPr id="104959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104959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104959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104959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fld id="{D8CC9332-E851-41FB-8053-315BA7566FB5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37C8D2F-F443-4A9E-8BD0-6284A4D4D4D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21997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5.png"/></Relationships>
</file>

<file path=ppt/slideLayouts/_rels/slideLayout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5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5.png"/></Relationships>
</file>

<file path=ppt/slideLayouts/_rels/slideLayout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470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1438237" y="225950"/>
            <a:ext cx="469556" cy="414592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A4596E2-CD65-48BF-87D1-8BC17B8150AB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" name="组合 7"/>
          <p:cNvGrpSpPr/>
          <p:nvPr userDrawn="1"/>
        </p:nvGrpSpPr>
        <p:grpSpPr>
          <a:xfrm flipV="1">
            <a:off x="988541" y="706190"/>
            <a:ext cx="10766853" cy="45719"/>
            <a:chOff x="1239791" y="3373704"/>
            <a:chExt cx="5327375" cy="56535"/>
          </a:xfrm>
        </p:grpSpPr>
        <p:sp>
          <p:nvSpPr>
            <p:cNvPr id="9" name="矩形 8"/>
            <p:cNvSpPr/>
            <p:nvPr/>
          </p:nvSpPr>
          <p:spPr>
            <a:xfrm>
              <a:off x="1239791" y="3373704"/>
              <a:ext cx="1068443" cy="56535"/>
            </a:xfrm>
            <a:prstGeom prst="rect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498723" y="3373704"/>
              <a:ext cx="1068443" cy="56535"/>
            </a:xfrm>
            <a:prstGeom prst="rect">
              <a:avLst/>
            </a:prstGeom>
            <a:solidFill>
              <a:srgbClr val="CAA88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305265" y="3373704"/>
              <a:ext cx="1068443" cy="56535"/>
            </a:xfrm>
            <a:prstGeom prst="rect">
              <a:avLst/>
            </a:prstGeom>
            <a:solidFill>
              <a:srgbClr val="DCC12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433247" y="3373704"/>
              <a:ext cx="1068443" cy="56535"/>
            </a:xfrm>
            <a:prstGeom prst="rect">
              <a:avLst/>
            </a:prstGeom>
            <a:solidFill>
              <a:srgbClr val="C5172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37074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9529" y="1398494"/>
            <a:ext cx="5468928" cy="543234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29" y="133858"/>
            <a:ext cx="642765" cy="6427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 descr="14-2.png"/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814523" y="1229007"/>
            <a:ext cx="8553223" cy="5184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"/>
          <p:cNvSpPr/>
          <p:nvPr userDrawn="1"/>
        </p:nvSpPr>
        <p:spPr bwMode="auto">
          <a:xfrm>
            <a:off x="285924" y="249906"/>
            <a:ext cx="797890" cy="651364"/>
          </a:xfrm>
          <a:custGeom>
            <a:avLst/>
            <a:gdLst>
              <a:gd name="T0" fmla="*/ 33 w 711"/>
              <a:gd name="T1" fmla="*/ 450 h 621"/>
              <a:gd name="T2" fmla="*/ 76 w 711"/>
              <a:gd name="T3" fmla="*/ 407 h 621"/>
              <a:gd name="T4" fmla="*/ 406 w 711"/>
              <a:gd name="T5" fmla="*/ 470 h 621"/>
              <a:gd name="T6" fmla="*/ 209 w 711"/>
              <a:gd name="T7" fmla="*/ 271 h 621"/>
              <a:gd name="T8" fmla="*/ 155 w 711"/>
              <a:gd name="T9" fmla="*/ 326 h 621"/>
              <a:gd name="T10" fmla="*/ 72 w 711"/>
              <a:gd name="T11" fmla="*/ 244 h 621"/>
              <a:gd name="T12" fmla="*/ 219 w 711"/>
              <a:gd name="T13" fmla="*/ 94 h 621"/>
              <a:gd name="T14" fmla="*/ 314 w 711"/>
              <a:gd name="T15" fmla="*/ 77 h 621"/>
              <a:gd name="T16" fmla="*/ 356 w 711"/>
              <a:gd name="T17" fmla="*/ 120 h 621"/>
              <a:gd name="T18" fmla="*/ 283 w 711"/>
              <a:gd name="T19" fmla="*/ 196 h 621"/>
              <a:gd name="T20" fmla="*/ 482 w 711"/>
              <a:gd name="T21" fmla="*/ 396 h 621"/>
              <a:gd name="T22" fmla="*/ 324 w 711"/>
              <a:gd name="T23" fmla="*/ 0 h 621"/>
              <a:gd name="T24" fmla="*/ 556 w 711"/>
              <a:gd name="T25" fmla="*/ 470 h 621"/>
              <a:gd name="T26" fmla="*/ 610 w 711"/>
              <a:gd name="T27" fmla="*/ 526 h 621"/>
              <a:gd name="T28" fmla="*/ 539 w 711"/>
              <a:gd name="T29" fmla="*/ 595 h 621"/>
              <a:gd name="T30" fmla="*/ 484 w 711"/>
              <a:gd name="T31" fmla="*/ 543 h 621"/>
              <a:gd name="T32" fmla="*/ 108 w 711"/>
              <a:gd name="T33" fmla="*/ 531 h 621"/>
              <a:gd name="T34" fmla="*/ 84 w 711"/>
              <a:gd name="T35" fmla="*/ 584 h 621"/>
              <a:gd name="T36" fmla="*/ 24 w 711"/>
              <a:gd name="T37" fmla="*/ 573 h 621"/>
              <a:gd name="T38" fmla="*/ 76 w 711"/>
              <a:gd name="T39" fmla="*/ 502 h 621"/>
              <a:gd name="T40" fmla="*/ 33 w 711"/>
              <a:gd name="T41" fmla="*/ 450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11" h="621">
                <a:moveTo>
                  <a:pt x="33" y="450"/>
                </a:moveTo>
                <a:lnTo>
                  <a:pt x="76" y="407"/>
                </a:lnTo>
                <a:cubicBezTo>
                  <a:pt x="166" y="484"/>
                  <a:pt x="271" y="535"/>
                  <a:pt x="406" y="470"/>
                </a:cubicBezTo>
                <a:lnTo>
                  <a:pt x="209" y="271"/>
                </a:lnTo>
                <a:lnTo>
                  <a:pt x="155" y="326"/>
                </a:lnTo>
                <a:lnTo>
                  <a:pt x="72" y="244"/>
                </a:lnTo>
                <a:lnTo>
                  <a:pt x="219" y="94"/>
                </a:lnTo>
                <a:cubicBezTo>
                  <a:pt x="241" y="104"/>
                  <a:pt x="274" y="105"/>
                  <a:pt x="314" y="77"/>
                </a:cubicBezTo>
                <a:lnTo>
                  <a:pt x="356" y="120"/>
                </a:lnTo>
                <a:lnTo>
                  <a:pt x="283" y="196"/>
                </a:lnTo>
                <a:lnTo>
                  <a:pt x="482" y="396"/>
                </a:lnTo>
                <a:cubicBezTo>
                  <a:pt x="556" y="271"/>
                  <a:pt x="495" y="85"/>
                  <a:pt x="324" y="0"/>
                </a:cubicBezTo>
                <a:cubicBezTo>
                  <a:pt x="493" y="8"/>
                  <a:pt x="711" y="202"/>
                  <a:pt x="556" y="470"/>
                </a:cubicBezTo>
                <a:lnTo>
                  <a:pt x="610" y="526"/>
                </a:lnTo>
                <a:lnTo>
                  <a:pt x="539" y="595"/>
                </a:lnTo>
                <a:lnTo>
                  <a:pt x="484" y="543"/>
                </a:lnTo>
                <a:cubicBezTo>
                  <a:pt x="341" y="621"/>
                  <a:pt x="211" y="612"/>
                  <a:pt x="108" y="531"/>
                </a:cubicBezTo>
                <a:cubicBezTo>
                  <a:pt x="114" y="549"/>
                  <a:pt x="102" y="571"/>
                  <a:pt x="84" y="584"/>
                </a:cubicBezTo>
                <a:cubicBezTo>
                  <a:pt x="62" y="598"/>
                  <a:pt x="37" y="593"/>
                  <a:pt x="24" y="573"/>
                </a:cubicBezTo>
                <a:cubicBezTo>
                  <a:pt x="0" y="537"/>
                  <a:pt x="38" y="493"/>
                  <a:pt x="76" y="502"/>
                </a:cubicBezTo>
                <a:cubicBezTo>
                  <a:pt x="61" y="486"/>
                  <a:pt x="47" y="469"/>
                  <a:pt x="33" y="45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cxnSp>
        <p:nvCxnSpPr>
          <p:cNvPr id="4" name="直接连接符 3"/>
          <p:cNvCxnSpPr/>
          <p:nvPr userDrawn="1"/>
        </p:nvCxnSpPr>
        <p:spPr>
          <a:xfrm flipV="1">
            <a:off x="0" y="1080000"/>
            <a:ext cx="12192000" cy="14514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 flipV="1">
            <a:off x="988542" y="706192"/>
            <a:ext cx="10766853" cy="45719"/>
            <a:chOff x="1239791" y="3373704"/>
            <a:chExt cx="5327375" cy="56535"/>
          </a:xfrm>
        </p:grpSpPr>
        <p:sp>
          <p:nvSpPr>
            <p:cNvPr id="9" name="矩形 8"/>
            <p:cNvSpPr/>
            <p:nvPr/>
          </p:nvSpPr>
          <p:spPr>
            <a:xfrm>
              <a:off x="1239791" y="3373704"/>
              <a:ext cx="1068443" cy="56535"/>
            </a:xfrm>
            <a:prstGeom prst="rect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498723" y="3373704"/>
              <a:ext cx="1068443" cy="56535"/>
            </a:xfrm>
            <a:prstGeom prst="rect">
              <a:avLst/>
            </a:prstGeom>
            <a:solidFill>
              <a:srgbClr val="CAA88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305265" y="3373704"/>
              <a:ext cx="1068443" cy="56535"/>
            </a:xfrm>
            <a:prstGeom prst="rect">
              <a:avLst/>
            </a:prstGeom>
            <a:solidFill>
              <a:srgbClr val="DCC12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433247" y="3373704"/>
              <a:ext cx="1068443" cy="56535"/>
            </a:xfrm>
            <a:prstGeom prst="rect">
              <a:avLst/>
            </a:prstGeom>
            <a:solidFill>
              <a:srgbClr val="C5172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37074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6709529" y="1398494"/>
            <a:ext cx="5468928" cy="543234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144730" y="133858"/>
            <a:ext cx="642765" cy="642765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984763" y="1027564"/>
            <a:ext cx="10199803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92975" y="260648"/>
            <a:ext cx="857020" cy="642764"/>
          </a:xfrm>
          <a:prstGeom prst="rect">
            <a:avLst/>
          </a:prstGeom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180258" y="332656"/>
            <a:ext cx="9908297" cy="648072"/>
          </a:xfrm>
          <a:prstGeom prst="rect">
            <a:avLst/>
          </a:prstGeom>
        </p:spPr>
        <p:txBody>
          <a:bodyPr/>
          <a:lstStyle>
            <a:lvl1pPr algn="just">
              <a:defRPr lang="zh-CN" altLang="en-US" sz="2800" b="1" kern="12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p:transition spd="slow" advTm="0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lIns="121917" tIns="60958" rIns="121917" bIns="60958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3194608-FB12-42F9-809C-5036D3C38C70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colorTemperature colorTemp="5300"/>
                    </a14:imgEffect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0078" y="159571"/>
            <a:ext cx="648000" cy="648000"/>
          </a:xfrm>
          <a:prstGeom prst="rect">
            <a:avLst/>
          </a:prstGeom>
        </p:spPr>
      </p:pic>
      <p:sp>
        <p:nvSpPr>
          <p:cNvPr id="1049470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1496675" y="159571"/>
            <a:ext cx="681782" cy="532579"/>
          </a:xfrm>
          <a:prstGeom prst="rect">
            <a:avLst/>
          </a:prstGeom>
        </p:spPr>
        <p:txBody>
          <a:bodyPr anchor="ctr"/>
          <a:lstStyle>
            <a:lvl1pPr>
              <a:defRPr sz="2000" b="1">
                <a:solidFill>
                  <a:schemeClr val="dk2">
                    <a:lumMod val="100000"/>
                  </a:schemeClr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A4596E2-CD65-48BF-87D1-8BC17B8150AB}" type="slidenum"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44546A">
                    <a:lumMod val="100000"/>
                  </a:srgb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‹#›</a:t>
            </a:fld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44546A">
                  <a:lumMod val="100000"/>
                </a:srgbClr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</p:txBody>
      </p:sp>
      <p:grpSp>
        <p:nvGrpSpPr>
          <p:cNvPr id="8" name="组合 7"/>
          <p:cNvGrpSpPr/>
          <p:nvPr userDrawn="1"/>
        </p:nvGrpSpPr>
        <p:grpSpPr>
          <a:xfrm flipV="1">
            <a:off x="931069" y="761852"/>
            <a:ext cx="10766853" cy="45719"/>
            <a:chOff x="1239791" y="3373704"/>
            <a:chExt cx="5327375" cy="56535"/>
          </a:xfrm>
        </p:grpSpPr>
        <p:sp>
          <p:nvSpPr>
            <p:cNvPr id="9" name="矩形 8"/>
            <p:cNvSpPr/>
            <p:nvPr/>
          </p:nvSpPr>
          <p:spPr>
            <a:xfrm>
              <a:off x="1239791" y="3373704"/>
              <a:ext cx="1068443" cy="56535"/>
            </a:xfrm>
            <a:prstGeom prst="rect">
              <a:avLst/>
            </a:prstGeom>
            <a:solidFill>
              <a:schemeClr val="dk2">
                <a:lumMod val="10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498723" y="3373704"/>
              <a:ext cx="1068443" cy="56535"/>
            </a:xfrm>
            <a:prstGeom prst="rect">
              <a:avLst/>
            </a:prstGeom>
            <a:solidFill>
              <a:srgbClr val="CAA88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305265" y="3373704"/>
              <a:ext cx="1068443" cy="56535"/>
            </a:xfrm>
            <a:prstGeom prst="rect">
              <a:avLst/>
            </a:prstGeom>
            <a:solidFill>
              <a:srgbClr val="DCC12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433247" y="3373704"/>
              <a:ext cx="1068443" cy="56535"/>
            </a:xfrm>
            <a:prstGeom prst="rect">
              <a:avLst/>
            </a:prstGeom>
            <a:solidFill>
              <a:srgbClr val="C5172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37074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6709529" y="1398494"/>
            <a:ext cx="5468928" cy="5432346"/>
          </a:xfrm>
          <a:prstGeom prst="rect">
            <a:avLst/>
          </a:prstGeom>
        </p:spPr>
      </p:pic>
      <p:sp>
        <p:nvSpPr>
          <p:cNvPr id="17" name="文本占位符 16"/>
          <p:cNvSpPr>
            <a:spLocks noGrp="1"/>
          </p:cNvSpPr>
          <p:nvPr>
            <p:ph type="body" sz="quarter" idx="13"/>
          </p:nvPr>
        </p:nvSpPr>
        <p:spPr>
          <a:xfrm>
            <a:off x="906763" y="160189"/>
            <a:ext cx="11285237" cy="601663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b="1" spc="200" baseline="0">
                <a:solidFill>
                  <a:schemeClr val="dk2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colorTemperature colorTemp="5300"/>
                    </a14:imgEffect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0078" y="159571"/>
            <a:ext cx="648000" cy="648000"/>
          </a:xfrm>
          <a:prstGeom prst="rect">
            <a:avLst/>
          </a:prstGeom>
        </p:spPr>
      </p:pic>
      <p:sp>
        <p:nvSpPr>
          <p:cNvPr id="1049470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1496675" y="159571"/>
            <a:ext cx="681782" cy="532579"/>
          </a:xfrm>
          <a:prstGeom prst="rect">
            <a:avLst/>
          </a:prstGeom>
        </p:spPr>
        <p:txBody>
          <a:bodyPr anchor="ctr"/>
          <a:lstStyle>
            <a:lvl1pPr>
              <a:defRPr sz="2000" b="1">
                <a:solidFill>
                  <a:schemeClr val="dk2">
                    <a:lumMod val="100000"/>
                  </a:schemeClr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A4596E2-CD65-48BF-87D1-8BC17B8150AB}" type="slidenum"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44546A">
                    <a:lumMod val="100000"/>
                  </a:srgb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‹#›</a:t>
            </a:fld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44546A">
                  <a:lumMod val="100000"/>
                </a:srgbClr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</p:txBody>
      </p:sp>
      <p:grpSp>
        <p:nvGrpSpPr>
          <p:cNvPr id="8" name="组合 7"/>
          <p:cNvGrpSpPr/>
          <p:nvPr userDrawn="1"/>
        </p:nvGrpSpPr>
        <p:grpSpPr>
          <a:xfrm flipV="1">
            <a:off x="931069" y="761852"/>
            <a:ext cx="10766853" cy="45719"/>
            <a:chOff x="1239791" y="3373704"/>
            <a:chExt cx="5327375" cy="56535"/>
          </a:xfrm>
        </p:grpSpPr>
        <p:sp>
          <p:nvSpPr>
            <p:cNvPr id="9" name="矩形 8"/>
            <p:cNvSpPr/>
            <p:nvPr/>
          </p:nvSpPr>
          <p:spPr>
            <a:xfrm>
              <a:off x="1239791" y="3373704"/>
              <a:ext cx="1068443" cy="56535"/>
            </a:xfrm>
            <a:prstGeom prst="rect">
              <a:avLst/>
            </a:prstGeom>
            <a:solidFill>
              <a:schemeClr val="dk2">
                <a:lumMod val="10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498723" y="3373704"/>
              <a:ext cx="1068443" cy="56535"/>
            </a:xfrm>
            <a:prstGeom prst="rect">
              <a:avLst/>
            </a:prstGeom>
            <a:solidFill>
              <a:srgbClr val="CAA88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305265" y="3373704"/>
              <a:ext cx="1068443" cy="56535"/>
            </a:xfrm>
            <a:prstGeom prst="rect">
              <a:avLst/>
            </a:prstGeom>
            <a:solidFill>
              <a:srgbClr val="DCC12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433247" y="3373704"/>
              <a:ext cx="1068443" cy="56535"/>
            </a:xfrm>
            <a:prstGeom prst="rect">
              <a:avLst/>
            </a:prstGeom>
            <a:solidFill>
              <a:srgbClr val="C5172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37074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6709529" y="1398494"/>
            <a:ext cx="5468928" cy="5432346"/>
          </a:xfrm>
          <a:prstGeom prst="rect">
            <a:avLst/>
          </a:prstGeom>
        </p:spPr>
      </p:pic>
      <p:sp>
        <p:nvSpPr>
          <p:cNvPr id="17" name="文本占位符 16"/>
          <p:cNvSpPr>
            <a:spLocks noGrp="1"/>
          </p:cNvSpPr>
          <p:nvPr>
            <p:ph type="body" sz="quarter" idx="13"/>
          </p:nvPr>
        </p:nvSpPr>
        <p:spPr>
          <a:xfrm>
            <a:off x="906763" y="160189"/>
            <a:ext cx="11285237" cy="601663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b="1" spc="200" baseline="0">
                <a:solidFill>
                  <a:schemeClr val="dk2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 descr="14-2.png"/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38" b="39864"/>
          <a:stretch>
            <a:fillRect/>
          </a:stretch>
        </p:blipFill>
        <p:spPr bwMode="auto">
          <a:xfrm>
            <a:off x="2814523" y="1229007"/>
            <a:ext cx="8553223" cy="5184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colorTemperature colorTemp="5300"/>
                    </a14:imgEffect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0078" y="159571"/>
            <a:ext cx="648000" cy="648000"/>
          </a:xfrm>
          <a:prstGeom prst="rect">
            <a:avLst/>
          </a:prstGeom>
        </p:spPr>
      </p:pic>
      <p:sp>
        <p:nvSpPr>
          <p:cNvPr id="1049470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1496675" y="159571"/>
            <a:ext cx="681782" cy="532579"/>
          </a:xfrm>
          <a:prstGeom prst="rect">
            <a:avLst/>
          </a:prstGeom>
        </p:spPr>
        <p:txBody>
          <a:bodyPr anchor="ctr"/>
          <a:lstStyle>
            <a:lvl1pPr>
              <a:defRPr sz="2000" b="1">
                <a:solidFill>
                  <a:schemeClr val="dk2">
                    <a:lumMod val="100000"/>
                  </a:schemeClr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A4596E2-CD65-48BF-87D1-8BC17B8150AB}" type="slidenum"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44546A">
                    <a:lumMod val="100000"/>
                  </a:srgb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‹#›</a:t>
            </a:fld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44546A">
                  <a:lumMod val="100000"/>
                </a:srgbClr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</p:txBody>
      </p:sp>
      <p:grpSp>
        <p:nvGrpSpPr>
          <p:cNvPr id="8" name="组合 7"/>
          <p:cNvGrpSpPr/>
          <p:nvPr userDrawn="1"/>
        </p:nvGrpSpPr>
        <p:grpSpPr>
          <a:xfrm flipV="1">
            <a:off x="931069" y="761852"/>
            <a:ext cx="10766853" cy="45719"/>
            <a:chOff x="1239791" y="3373704"/>
            <a:chExt cx="5327375" cy="56535"/>
          </a:xfrm>
        </p:grpSpPr>
        <p:sp>
          <p:nvSpPr>
            <p:cNvPr id="9" name="矩形 8"/>
            <p:cNvSpPr/>
            <p:nvPr/>
          </p:nvSpPr>
          <p:spPr>
            <a:xfrm>
              <a:off x="1239791" y="3373704"/>
              <a:ext cx="1068443" cy="56535"/>
            </a:xfrm>
            <a:prstGeom prst="rect">
              <a:avLst/>
            </a:prstGeom>
            <a:solidFill>
              <a:schemeClr val="dk2">
                <a:lumMod val="10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498723" y="3373704"/>
              <a:ext cx="1068443" cy="56535"/>
            </a:xfrm>
            <a:prstGeom prst="rect">
              <a:avLst/>
            </a:prstGeom>
            <a:solidFill>
              <a:srgbClr val="CAA88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305265" y="3373704"/>
              <a:ext cx="1068443" cy="56535"/>
            </a:xfrm>
            <a:prstGeom prst="rect">
              <a:avLst/>
            </a:prstGeom>
            <a:solidFill>
              <a:srgbClr val="DCC12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433247" y="3373704"/>
              <a:ext cx="1068443" cy="56535"/>
            </a:xfrm>
            <a:prstGeom prst="rect">
              <a:avLst/>
            </a:prstGeom>
            <a:solidFill>
              <a:srgbClr val="C5172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37074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6709529" y="1398494"/>
            <a:ext cx="5468928" cy="5432346"/>
          </a:xfrm>
          <a:prstGeom prst="rect">
            <a:avLst/>
          </a:prstGeom>
        </p:spPr>
      </p:pic>
      <p:sp>
        <p:nvSpPr>
          <p:cNvPr id="17" name="文本占位符 16"/>
          <p:cNvSpPr>
            <a:spLocks noGrp="1"/>
          </p:cNvSpPr>
          <p:nvPr>
            <p:ph type="body" sz="quarter" idx="13"/>
          </p:nvPr>
        </p:nvSpPr>
        <p:spPr>
          <a:xfrm>
            <a:off x="906763" y="160189"/>
            <a:ext cx="11285237" cy="601663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b="1" spc="200" baseline="0">
                <a:solidFill>
                  <a:schemeClr val="dk2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colorTemperature colorTemp="5300"/>
                    </a14:imgEffect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0078" y="159571"/>
            <a:ext cx="648000" cy="648000"/>
          </a:xfrm>
          <a:prstGeom prst="rect">
            <a:avLst/>
          </a:prstGeom>
        </p:spPr>
      </p:pic>
      <p:sp>
        <p:nvSpPr>
          <p:cNvPr id="1049470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1496675" y="159571"/>
            <a:ext cx="681782" cy="532579"/>
          </a:xfrm>
          <a:prstGeom prst="rect">
            <a:avLst/>
          </a:prstGeom>
        </p:spPr>
        <p:txBody>
          <a:bodyPr anchor="ctr"/>
          <a:lstStyle>
            <a:lvl1pPr>
              <a:defRPr sz="2000" b="1">
                <a:solidFill>
                  <a:schemeClr val="dk2">
                    <a:lumMod val="100000"/>
                  </a:schemeClr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A4596E2-CD65-48BF-87D1-8BC17B8150AB}" type="slidenum"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44546A">
                    <a:lumMod val="100000"/>
                  </a:srgb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‹#›</a:t>
            </a:fld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44546A">
                  <a:lumMod val="100000"/>
                </a:srgbClr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</p:txBody>
      </p:sp>
      <p:grpSp>
        <p:nvGrpSpPr>
          <p:cNvPr id="8" name="组合 7"/>
          <p:cNvGrpSpPr/>
          <p:nvPr userDrawn="1"/>
        </p:nvGrpSpPr>
        <p:grpSpPr>
          <a:xfrm flipV="1">
            <a:off x="931069" y="761852"/>
            <a:ext cx="10766853" cy="45719"/>
            <a:chOff x="1239791" y="3373704"/>
            <a:chExt cx="5327375" cy="56535"/>
          </a:xfrm>
        </p:grpSpPr>
        <p:sp>
          <p:nvSpPr>
            <p:cNvPr id="9" name="矩形 8"/>
            <p:cNvSpPr/>
            <p:nvPr/>
          </p:nvSpPr>
          <p:spPr>
            <a:xfrm>
              <a:off x="1239791" y="3373704"/>
              <a:ext cx="1068443" cy="56535"/>
            </a:xfrm>
            <a:prstGeom prst="rect">
              <a:avLst/>
            </a:prstGeom>
            <a:solidFill>
              <a:schemeClr val="dk2">
                <a:lumMod val="10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498723" y="3373704"/>
              <a:ext cx="1068443" cy="56535"/>
            </a:xfrm>
            <a:prstGeom prst="rect">
              <a:avLst/>
            </a:prstGeom>
            <a:solidFill>
              <a:srgbClr val="CAA88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305265" y="3373704"/>
              <a:ext cx="1068443" cy="56535"/>
            </a:xfrm>
            <a:prstGeom prst="rect">
              <a:avLst/>
            </a:prstGeom>
            <a:solidFill>
              <a:srgbClr val="DCC12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433247" y="3373704"/>
              <a:ext cx="1068443" cy="56535"/>
            </a:xfrm>
            <a:prstGeom prst="rect">
              <a:avLst/>
            </a:prstGeom>
            <a:solidFill>
              <a:srgbClr val="C5172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37074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6709529" y="1398494"/>
            <a:ext cx="5468928" cy="5432346"/>
          </a:xfrm>
          <a:prstGeom prst="rect">
            <a:avLst/>
          </a:prstGeom>
        </p:spPr>
      </p:pic>
      <p:sp>
        <p:nvSpPr>
          <p:cNvPr id="17" name="文本占位符 16"/>
          <p:cNvSpPr>
            <a:spLocks noGrp="1"/>
          </p:cNvSpPr>
          <p:nvPr>
            <p:ph type="body" sz="quarter" idx="13"/>
          </p:nvPr>
        </p:nvSpPr>
        <p:spPr>
          <a:xfrm>
            <a:off x="906763" y="160189"/>
            <a:ext cx="11285237" cy="601663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b="1" spc="200" baseline="0">
                <a:solidFill>
                  <a:schemeClr val="dk2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470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1438238" y="225950"/>
            <a:ext cx="469556" cy="414592"/>
          </a:xfrm>
          <a:prstGeom prst="rect">
            <a:avLst/>
          </a:prstGeom>
        </p:spPr>
        <p:txBody>
          <a:bodyPr/>
          <a:lstStyle/>
          <a:p>
            <a:fld id="{2A4596E2-CD65-48BF-87D1-8BC17B8150AB}" type="slidenum">
              <a:rPr lang="zh-CN" altLang="en-US"/>
              <a:t>‹#›</a:t>
            </a:fld>
            <a:endParaRPr lang="en-US" altLang="zh-CN" dirty="0"/>
          </a:p>
        </p:txBody>
      </p:sp>
      <p:grpSp>
        <p:nvGrpSpPr>
          <p:cNvPr id="8" name="组合 7"/>
          <p:cNvGrpSpPr/>
          <p:nvPr userDrawn="1"/>
        </p:nvGrpSpPr>
        <p:grpSpPr>
          <a:xfrm flipV="1">
            <a:off x="988542" y="706192"/>
            <a:ext cx="10766853" cy="45719"/>
            <a:chOff x="1239791" y="3373704"/>
            <a:chExt cx="5327375" cy="56535"/>
          </a:xfrm>
        </p:grpSpPr>
        <p:sp>
          <p:nvSpPr>
            <p:cNvPr id="9" name="矩形 8"/>
            <p:cNvSpPr/>
            <p:nvPr/>
          </p:nvSpPr>
          <p:spPr>
            <a:xfrm>
              <a:off x="1239791" y="3373704"/>
              <a:ext cx="1068443" cy="56535"/>
            </a:xfrm>
            <a:prstGeom prst="rect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498723" y="3373704"/>
              <a:ext cx="1068443" cy="56535"/>
            </a:xfrm>
            <a:prstGeom prst="rect">
              <a:avLst/>
            </a:prstGeom>
            <a:solidFill>
              <a:srgbClr val="CAA88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305265" y="3373704"/>
              <a:ext cx="1068443" cy="56535"/>
            </a:xfrm>
            <a:prstGeom prst="rect">
              <a:avLst/>
            </a:prstGeom>
            <a:solidFill>
              <a:srgbClr val="DCC12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433247" y="3373704"/>
              <a:ext cx="1068443" cy="56535"/>
            </a:xfrm>
            <a:prstGeom prst="rect">
              <a:avLst/>
            </a:prstGeom>
            <a:solidFill>
              <a:srgbClr val="C5172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37074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9529" y="1398494"/>
            <a:ext cx="5468928" cy="543234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30" y="133858"/>
            <a:ext cx="642765" cy="6427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5.png"/>
          <p:cNvPicPr>
            <a:picLocks noChangeAspect="1"/>
          </p:cNvPicPr>
          <p:nvPr userDrawn="1"/>
        </p:nvPicPr>
        <p:blipFill>
          <a:blip r:embed="rId2"/>
          <a:srcRect r="78125" b="43750"/>
          <a:stretch>
            <a:fillRect/>
          </a:stretch>
        </p:blipFill>
        <p:spPr>
          <a:xfrm>
            <a:off x="-241300" y="-603250"/>
            <a:ext cx="1991784" cy="2879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 descr="16.png"/>
          <p:cNvPicPr>
            <a:picLocks noChangeAspect="1"/>
          </p:cNvPicPr>
          <p:nvPr userDrawn="1"/>
        </p:nvPicPr>
        <p:blipFill>
          <a:blip r:embed="rId3"/>
          <a:srcRect l="6250" t="38541" r="87500" b="54167"/>
          <a:stretch>
            <a:fillRect/>
          </a:stretch>
        </p:blipFill>
        <p:spPr>
          <a:xfrm rot="1523766">
            <a:off x="937684" y="749300"/>
            <a:ext cx="789516" cy="519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 descr="16.png"/>
          <p:cNvPicPr>
            <a:picLocks noChangeAspect="1"/>
          </p:cNvPicPr>
          <p:nvPr userDrawn="1"/>
        </p:nvPicPr>
        <p:blipFill>
          <a:blip r:embed="rId3"/>
          <a:srcRect l="6250" t="38541" r="87500" b="54167"/>
          <a:stretch>
            <a:fillRect/>
          </a:stretch>
        </p:blipFill>
        <p:spPr>
          <a:xfrm>
            <a:off x="0" y="1214438"/>
            <a:ext cx="762000" cy="500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 descr="16.png"/>
          <p:cNvPicPr>
            <a:picLocks noChangeAspect="1"/>
          </p:cNvPicPr>
          <p:nvPr userDrawn="1"/>
        </p:nvPicPr>
        <p:blipFill>
          <a:blip r:embed="rId3"/>
          <a:srcRect l="6250" t="38541" r="87500" b="54167"/>
          <a:stretch>
            <a:fillRect/>
          </a:stretch>
        </p:blipFill>
        <p:spPr>
          <a:xfrm rot="430733">
            <a:off x="599017" y="749300"/>
            <a:ext cx="789516" cy="519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 descr="16.png"/>
          <p:cNvPicPr>
            <a:picLocks noChangeAspect="1"/>
          </p:cNvPicPr>
          <p:nvPr userDrawn="1"/>
        </p:nvPicPr>
        <p:blipFill>
          <a:blip r:embed="rId3"/>
          <a:srcRect l="6250" t="38541" r="87500" b="54167"/>
          <a:stretch>
            <a:fillRect/>
          </a:stretch>
        </p:blipFill>
        <p:spPr>
          <a:xfrm rot="430733">
            <a:off x="795867" y="1497013"/>
            <a:ext cx="791633" cy="519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 descr="16.png"/>
          <p:cNvPicPr>
            <a:picLocks noChangeAspect="1"/>
          </p:cNvPicPr>
          <p:nvPr userDrawn="1"/>
        </p:nvPicPr>
        <p:blipFill>
          <a:blip r:embed="rId3"/>
          <a:srcRect l="6250" t="38541" r="87500" b="54167"/>
          <a:stretch>
            <a:fillRect/>
          </a:stretch>
        </p:blipFill>
        <p:spPr>
          <a:xfrm>
            <a:off x="719667" y="1990725"/>
            <a:ext cx="666751" cy="438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16.png"/>
          <p:cNvPicPr>
            <a:picLocks noChangeAspect="1"/>
          </p:cNvPicPr>
          <p:nvPr userDrawn="1"/>
        </p:nvPicPr>
        <p:blipFill>
          <a:blip r:embed="rId3"/>
          <a:srcRect l="6250" t="38541" r="87500" b="54167"/>
          <a:stretch>
            <a:fillRect/>
          </a:stretch>
        </p:blipFill>
        <p:spPr>
          <a:xfrm>
            <a:off x="762000" y="2214563"/>
            <a:ext cx="762000" cy="500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5.png"/>
          <p:cNvPicPr>
            <a:picLocks noChangeAspect="1"/>
          </p:cNvPicPr>
          <p:nvPr userDrawn="1"/>
        </p:nvPicPr>
        <p:blipFill>
          <a:blip r:embed="rId2"/>
          <a:srcRect r="78125" b="43750"/>
          <a:stretch>
            <a:fillRect/>
          </a:stretch>
        </p:blipFill>
        <p:spPr>
          <a:xfrm rot="-306798">
            <a:off x="-336549" y="-161925"/>
            <a:ext cx="2667000" cy="3857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16.png"/>
          <p:cNvPicPr>
            <a:picLocks noChangeAspect="1"/>
          </p:cNvPicPr>
          <p:nvPr userDrawn="1"/>
        </p:nvPicPr>
        <p:blipFill>
          <a:blip r:embed="rId3"/>
          <a:srcRect l="6250" t="38541" r="87500" b="54167"/>
          <a:stretch>
            <a:fillRect/>
          </a:stretch>
        </p:blipFill>
        <p:spPr>
          <a:xfrm>
            <a:off x="762000" y="2643188"/>
            <a:ext cx="762000" cy="500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5" descr="14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6" descr="12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8" descr="15.png"/>
          <p:cNvPicPr>
            <a:picLocks noChangeAspect="1"/>
          </p:cNvPicPr>
          <p:nvPr userDrawn="1"/>
        </p:nvPicPr>
        <p:blipFill>
          <a:blip r:embed="rId5"/>
          <a:srcRect b="59450"/>
          <a:stretch>
            <a:fillRect/>
          </a:stretch>
        </p:blipFill>
        <p:spPr>
          <a:xfrm>
            <a:off x="0" y="0"/>
            <a:ext cx="12192000" cy="2781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7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C732E2E-EEDB-4C78-B4F3-37E68F406C33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2023/12/11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>
              <a:buNone/>
            </a:pPr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Motion origin="layout" path="M 2.77556E-17 -1.6763E-6 C 0.00174 0.02428 0.02066 0.09133 0.01094 0.1452 C 0.00122 0.19908 -0.03646 0.24439 -0.05885 0.32278 C -0.08125 0.40116 -0.11007 0.55515 -0.12361 0.61619 " pathEditMode="relative" rAng="0" ptsTypes="aaa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00" y="3080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6" presetClass="emph" presetSubtype="0" repeatCount="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5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04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15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6" presetClass="emph" presetSubtype="0" repeatCount="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5000" fill="hold"/>
                                        <p:tgtEl>
                                          <p:spTgt spid="9"/>
                                        </p:tgtEl>
                                      </p:cBhvr>
                                      <p:by x="104000" y="104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8" presetClass="emph" presetSubtype="0" repeatCount="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00000">
                                      <p:cBhvr>
                                        <p:cTn id="1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0" presetClass="path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2.77556E-17 -3.93064E-6 C 0.00868 0.02197 0.04601 0.07792 0.05226 0.13156 C 0.05851 0.18521 0.04514 0.26451 0.03802 0.32185 C 0.0309 0.37919 0.01476 0.43815 0.00972 0.47538 C 0.00469 0.51261 0.0059 0.5096 0.00799 0.54544 C 0.01007 0.58128 0.0191 0.66012 0.02205 0.69018 " pathEditMode="relative" rAng="0" ptsTypes="aaaaaa">
                                      <p:cBhvr>
                                        <p:cTn id="24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0" y="3450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2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0" presetClass="path" presetSubtype="0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animMotion origin="layout" path="M 0.00122 -0.00069 C 0.00695 0.0178 0.03316 0.06636 0.03612 0.11075 C 0.03907 0.15514 0.00382 0.15306 0.01875 0.2652 C 0.03369 0.37734 0.10365 0.67538 0.12605 0.78335 " pathEditMode="relative" rAng="0" ptsTypes="aaaa">
                                      <p:cBhvr>
                                        <p:cTn id="3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00" y="3920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animRot by="21600000">
                                      <p:cBhvr>
                                        <p:cTn id="33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13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0" presetClass="path" presetSubtype="0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Motion origin="layout" path="M 0.02049 0.01226 C 0.03229 0.03977 0.07049 0.10197 0.09167 0.17757 C 0.11285 0.25318 0.12865 0.34705 0.14757 0.46567 C 0.1665 0.58428 0.19358 0.80093 0.20573 0.88925 " pathEditMode="relative" rAng="0" ptsTypes="aaaa">
                                      <p:cBhvr>
                                        <p:cTn id="3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00" y="4380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Rot by="21600000">
                                      <p:cBhvr>
                                        <p:cTn id="40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10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0" presetClass="pat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02049 0.01226 C 0.0408 0.04856 0.12379 0.1563 0.14271 0.23006 C 0.16164 0.30382 0.10851 0.33434 0.13403 0.45526 C 0.15955 0.57619 0.26216 0.85179 0.29584 0.95607 " pathEditMode="relative" rAng="0" ptsTypes="aaaa">
                                      <p:cBhvr>
                                        <p:cTn id="45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00" y="4720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8" presetClass="emp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1600000">
                                      <p:cBhvr>
                                        <p:cTn id="4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0" presetClass="path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-0.00017 8.09249E-7 C 0.00417 0.02405 0.03003 0.09087 0.02743 0.14405 C 0.02483 0.19722 0.00069 0.24509 -0.01545 0.31954 C -0.0316 0.39399 -0.05851 0.5341 -0.06979 0.59052 " pathEditMode="relative" rAng="0" ptsTypes="aaaa">
                                      <p:cBhvr>
                                        <p:cTn id="5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0" y="2950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8" presetClass="emph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Rot by="21600000">
                                      <p:cBhvr>
                                        <p:cTn id="5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10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0" presetClass="path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0.02049 0.01226 C 0.03247 0.05503 0.06146 0.1711 0.09254 0.26913 C 0.12361 0.36717 0.16979 0.46983 0.2066 0.60093 C 0.2434 0.73202 0.29132 0.96162 0.31354 1.05642 " pathEditMode="relative" rAng="0" ptsTypes="aaaa">
                                      <p:cBhvr>
                                        <p:cTn id="59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00" y="5220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8" presetClass="emph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Rot by="21600000">
                                      <p:cBhvr>
                                        <p:cTn id="61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 descr="14-2.png"/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38" b="39864"/>
          <a:stretch>
            <a:fillRect/>
          </a:stretch>
        </p:blipFill>
        <p:spPr bwMode="auto">
          <a:xfrm>
            <a:off x="2814523" y="1229007"/>
            <a:ext cx="8553223" cy="5184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470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1438238" y="225950"/>
            <a:ext cx="469556" cy="414592"/>
          </a:xfrm>
          <a:prstGeom prst="rect">
            <a:avLst/>
          </a:prstGeom>
        </p:spPr>
        <p:txBody>
          <a:bodyPr/>
          <a:lstStyle/>
          <a:p>
            <a:fld id="{2A4596E2-CD65-48BF-87D1-8BC17B8150AB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 dirty="0">
              <a:solidFill>
                <a:srgbClr val="000000"/>
              </a:solidFill>
            </a:endParaRPr>
          </a:p>
        </p:txBody>
      </p:sp>
      <p:grpSp>
        <p:nvGrpSpPr>
          <p:cNvPr id="8" name="组合 7"/>
          <p:cNvGrpSpPr/>
          <p:nvPr userDrawn="1"/>
        </p:nvGrpSpPr>
        <p:grpSpPr>
          <a:xfrm flipV="1">
            <a:off x="988542" y="706192"/>
            <a:ext cx="10766853" cy="45719"/>
            <a:chOff x="1239791" y="3373704"/>
            <a:chExt cx="5327375" cy="56535"/>
          </a:xfrm>
        </p:grpSpPr>
        <p:sp>
          <p:nvSpPr>
            <p:cNvPr id="9" name="矩形 8"/>
            <p:cNvSpPr/>
            <p:nvPr/>
          </p:nvSpPr>
          <p:spPr>
            <a:xfrm>
              <a:off x="1239791" y="3373704"/>
              <a:ext cx="1068443" cy="56535"/>
            </a:xfrm>
            <a:prstGeom prst="rect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498723" y="3373704"/>
              <a:ext cx="1068443" cy="56535"/>
            </a:xfrm>
            <a:prstGeom prst="rect">
              <a:avLst/>
            </a:prstGeom>
            <a:solidFill>
              <a:srgbClr val="CAA88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305265" y="3373704"/>
              <a:ext cx="1068443" cy="56535"/>
            </a:xfrm>
            <a:prstGeom prst="rect">
              <a:avLst/>
            </a:prstGeom>
            <a:solidFill>
              <a:srgbClr val="DCC12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433247" y="3373704"/>
              <a:ext cx="1068443" cy="56535"/>
            </a:xfrm>
            <a:prstGeom prst="rect">
              <a:avLst/>
            </a:prstGeom>
            <a:solidFill>
              <a:srgbClr val="C5172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37074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9529" y="1398494"/>
            <a:ext cx="5468928" cy="543234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30" y="133858"/>
            <a:ext cx="642765" cy="6427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 descr="14-2.png"/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38" b="39864"/>
          <a:stretch>
            <a:fillRect/>
          </a:stretch>
        </p:blipFill>
        <p:spPr bwMode="auto">
          <a:xfrm>
            <a:off x="2814522" y="1229005"/>
            <a:ext cx="8553223" cy="5184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2800" b="1">
          <a:solidFill>
            <a:srgbClr val="1F56A9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800" b="1">
          <a:solidFill>
            <a:srgbClr val="1F56A9"/>
          </a:solidFill>
          <a:latin typeface="Arial" panose="020B0604020202020204" pitchFamily="34" charset="0"/>
          <a:ea typeface="宋体" panose="02010600030101010101" pitchFamily="2" charset="-122"/>
          <a:cs typeface="Times New Roman" panose="02020603050405020304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2800" b="1">
          <a:solidFill>
            <a:srgbClr val="1F56A9"/>
          </a:solidFill>
          <a:latin typeface="Arial" panose="020B0604020202020204" pitchFamily="34" charset="0"/>
          <a:ea typeface="宋体" panose="02010600030101010101" pitchFamily="2" charset="-122"/>
          <a:cs typeface="Times New Roman" panose="02020603050405020304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2800" b="1">
          <a:solidFill>
            <a:srgbClr val="1F56A9"/>
          </a:solidFill>
          <a:latin typeface="Arial" panose="020B0604020202020204" pitchFamily="34" charset="0"/>
          <a:ea typeface="宋体" panose="02010600030101010101" pitchFamily="2" charset="-122"/>
          <a:cs typeface="Times New Roman" panose="02020603050405020304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2800" b="1">
          <a:solidFill>
            <a:srgbClr val="1F56A9"/>
          </a:solidFill>
          <a:latin typeface="Arial" panose="020B0604020202020204" pitchFamily="34" charset="0"/>
          <a:ea typeface="宋体" panose="02010600030101010101" pitchFamily="2" charset="-122"/>
          <a:cs typeface="Times New Roman" panose="02020603050405020304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1F56A9"/>
          </a:solidFill>
          <a:latin typeface="Arial" panose="020B0604020202020204" pitchFamily="34" charset="0"/>
          <a:ea typeface="宋体" panose="02010600030101010101" pitchFamily="2" charset="-122"/>
          <a:cs typeface="Times New Roman" panose="02020603050405020304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1F56A9"/>
          </a:solidFill>
          <a:latin typeface="Arial" panose="020B0604020202020204" pitchFamily="34" charset="0"/>
          <a:ea typeface="宋体" panose="02010600030101010101" pitchFamily="2" charset="-122"/>
          <a:cs typeface="Times New Roman" panose="02020603050405020304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1F56A9"/>
          </a:solidFill>
          <a:latin typeface="Arial" panose="020B0604020202020204" pitchFamily="34" charset="0"/>
          <a:ea typeface="宋体" panose="02010600030101010101" pitchFamily="2" charset="-122"/>
          <a:cs typeface="Times New Roman" panose="02020603050405020304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1F56A9"/>
          </a:solidFill>
          <a:latin typeface="Arial" panose="020B0604020202020204" pitchFamily="34" charset="0"/>
          <a:ea typeface="宋体" panose="02010600030101010101" pitchFamily="2" charset="-122"/>
          <a:cs typeface="Times New Roman" panose="02020603050405020304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2800" b="1">
          <a:solidFill>
            <a:srgbClr val="1F56A9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800" b="1">
          <a:solidFill>
            <a:srgbClr val="1F56A9"/>
          </a:solidFill>
          <a:latin typeface="Arial" panose="020B0604020202020204" pitchFamily="34" charset="0"/>
          <a:ea typeface="宋体" panose="02010600030101010101" pitchFamily="2" charset="-122"/>
          <a:cs typeface="Times New Roman" panose="02020603050405020304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2800" b="1">
          <a:solidFill>
            <a:srgbClr val="1F56A9"/>
          </a:solidFill>
          <a:latin typeface="Arial" panose="020B0604020202020204" pitchFamily="34" charset="0"/>
          <a:ea typeface="宋体" panose="02010600030101010101" pitchFamily="2" charset="-122"/>
          <a:cs typeface="Times New Roman" panose="02020603050405020304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2800" b="1">
          <a:solidFill>
            <a:srgbClr val="1F56A9"/>
          </a:solidFill>
          <a:latin typeface="Arial" panose="020B0604020202020204" pitchFamily="34" charset="0"/>
          <a:ea typeface="宋体" panose="02010600030101010101" pitchFamily="2" charset="-122"/>
          <a:cs typeface="Times New Roman" panose="02020603050405020304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2800" b="1">
          <a:solidFill>
            <a:srgbClr val="1F56A9"/>
          </a:solidFill>
          <a:latin typeface="Arial" panose="020B0604020202020204" pitchFamily="34" charset="0"/>
          <a:ea typeface="宋体" panose="02010600030101010101" pitchFamily="2" charset="-122"/>
          <a:cs typeface="Times New Roman" panose="02020603050405020304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1F56A9"/>
          </a:solidFill>
          <a:latin typeface="Arial" panose="020B0604020202020204" pitchFamily="34" charset="0"/>
          <a:ea typeface="宋体" panose="02010600030101010101" pitchFamily="2" charset="-122"/>
          <a:cs typeface="Times New Roman" panose="02020603050405020304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1F56A9"/>
          </a:solidFill>
          <a:latin typeface="Arial" panose="020B0604020202020204" pitchFamily="34" charset="0"/>
          <a:ea typeface="宋体" panose="02010600030101010101" pitchFamily="2" charset="-122"/>
          <a:cs typeface="Times New Roman" panose="02020603050405020304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1F56A9"/>
          </a:solidFill>
          <a:latin typeface="Arial" panose="020B0604020202020204" pitchFamily="34" charset="0"/>
          <a:ea typeface="宋体" panose="02010600030101010101" pitchFamily="2" charset="-122"/>
          <a:cs typeface="Times New Roman" panose="02020603050405020304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1F56A9"/>
          </a:solidFill>
          <a:latin typeface="Arial" panose="020B0604020202020204" pitchFamily="34" charset="0"/>
          <a:ea typeface="宋体" panose="02010600030101010101" pitchFamily="2" charset="-122"/>
          <a:cs typeface="Times New Roman" panose="02020603050405020304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2800" b="1">
          <a:solidFill>
            <a:srgbClr val="1F56A9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800" b="1">
          <a:solidFill>
            <a:srgbClr val="1F56A9"/>
          </a:solidFill>
          <a:latin typeface="Arial" panose="020B0604020202020204" pitchFamily="34" charset="0"/>
          <a:ea typeface="宋体" panose="02010600030101010101" pitchFamily="2" charset="-122"/>
          <a:cs typeface="Times New Roman" panose="02020603050405020304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2800" b="1">
          <a:solidFill>
            <a:srgbClr val="1F56A9"/>
          </a:solidFill>
          <a:latin typeface="Arial" panose="020B0604020202020204" pitchFamily="34" charset="0"/>
          <a:ea typeface="宋体" panose="02010600030101010101" pitchFamily="2" charset="-122"/>
          <a:cs typeface="Times New Roman" panose="02020603050405020304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2800" b="1">
          <a:solidFill>
            <a:srgbClr val="1F56A9"/>
          </a:solidFill>
          <a:latin typeface="Arial" panose="020B0604020202020204" pitchFamily="34" charset="0"/>
          <a:ea typeface="宋体" panose="02010600030101010101" pitchFamily="2" charset="-122"/>
          <a:cs typeface="Times New Roman" panose="02020603050405020304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2800" b="1">
          <a:solidFill>
            <a:srgbClr val="1F56A9"/>
          </a:solidFill>
          <a:latin typeface="Arial" panose="020B0604020202020204" pitchFamily="34" charset="0"/>
          <a:ea typeface="宋体" panose="02010600030101010101" pitchFamily="2" charset="-122"/>
          <a:cs typeface="Times New Roman" panose="02020603050405020304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1F56A9"/>
          </a:solidFill>
          <a:latin typeface="Arial" panose="020B0604020202020204" pitchFamily="34" charset="0"/>
          <a:ea typeface="宋体" panose="02010600030101010101" pitchFamily="2" charset="-122"/>
          <a:cs typeface="Times New Roman" panose="02020603050405020304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1F56A9"/>
          </a:solidFill>
          <a:latin typeface="Arial" panose="020B0604020202020204" pitchFamily="34" charset="0"/>
          <a:ea typeface="宋体" panose="02010600030101010101" pitchFamily="2" charset="-122"/>
          <a:cs typeface="Times New Roman" panose="02020603050405020304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1F56A9"/>
          </a:solidFill>
          <a:latin typeface="Arial" panose="020B0604020202020204" pitchFamily="34" charset="0"/>
          <a:ea typeface="宋体" panose="02010600030101010101" pitchFamily="2" charset="-122"/>
          <a:cs typeface="Times New Roman" panose="02020603050405020304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1F56A9"/>
          </a:solidFill>
          <a:latin typeface="Arial" panose="020B0604020202020204" pitchFamily="34" charset="0"/>
          <a:ea typeface="宋体" panose="02010600030101010101" pitchFamily="2" charset="-122"/>
          <a:cs typeface="Times New Roman" panose="02020603050405020304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/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9" Type="http://schemas.openxmlformats.org/officeDocument/2006/relationships/image" Target="../media/image2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6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6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jjc.dicp.ac.cn/info/1013/1845.htm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.xml"/><Relationship Id="rId4" Type="http://schemas.openxmlformats.org/officeDocument/2006/relationships/image" Target="../media/image6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7" name="Rectangle 11"/>
          <p:cNvSpPr>
            <a:spLocks noChangeArrowheads="1"/>
          </p:cNvSpPr>
          <p:nvPr/>
        </p:nvSpPr>
        <p:spPr bwMode="auto">
          <a:xfrm>
            <a:off x="2422797" y="4002406"/>
            <a:ext cx="7239000" cy="1200329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24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基建处</a:t>
            </a:r>
            <a:endParaRPr kumimoji="1" lang="en-US" altLang="zh-CN" sz="2400" b="1" dirty="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kumimoji="1" lang="en-US" altLang="zh-CN" sz="24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2023</a:t>
            </a:r>
            <a:r>
              <a:rPr kumimoji="1" lang="zh-CN" altLang="en-US" sz="24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kumimoji="1" lang="en-US" altLang="zh-CN" sz="24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kumimoji="1" lang="zh-CN" altLang="en-US" sz="24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kumimoji="1" lang="en-US" altLang="zh-CN" sz="2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588" name="标题 1"/>
          <p:cNvSpPr txBox="1"/>
          <p:nvPr/>
        </p:nvSpPr>
        <p:spPr bwMode="auto">
          <a:xfrm>
            <a:off x="2" y="1792627"/>
            <a:ext cx="12191999" cy="165576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零星工程管理简介</a:t>
            </a:r>
            <a:endParaRPr lang="en-US" altLang="zh-CN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pic>
        <p:nvPicPr>
          <p:cNvPr id="2097156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4948" y="5508725"/>
            <a:ext cx="1772309" cy="115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97157" name="图片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33217" y="5508725"/>
            <a:ext cx="1772308" cy="115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97158" name="图片 1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16831" y="5508725"/>
            <a:ext cx="1772308" cy="115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97159" name="图片 1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173550" y="5508725"/>
            <a:ext cx="1772308" cy="115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97160" name="图片 1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130274" y="5508725"/>
            <a:ext cx="1772308" cy="115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97161" name="图片 1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240635" y="5508725"/>
            <a:ext cx="1772308" cy="115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148" y="426678"/>
            <a:ext cx="4317025" cy="50738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33" y="287677"/>
            <a:ext cx="80010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8455" y="1245235"/>
            <a:ext cx="6811645" cy="5377815"/>
          </a:xfrm>
          <a:prstGeom prst="rect">
            <a:avLst/>
          </a:prstGeom>
        </p:spPr>
      </p:pic>
      <p:sp>
        <p:nvSpPr>
          <p:cNvPr id="1049170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596E2-CD65-48BF-87D1-8BC17B8150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10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9" name="标题 1"/>
          <p:cNvSpPr txBox="1"/>
          <p:nvPr/>
        </p:nvSpPr>
        <p:spPr>
          <a:xfrm>
            <a:off x="889729" y="144594"/>
            <a:ext cx="10865585" cy="51281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零星</a:t>
            </a:r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工程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工作台</a:t>
            </a:r>
            <a:r>
              <a:rPr lang="en-US" altLang="zh-CN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---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申请入口</a:t>
            </a:r>
            <a:endParaRPr lang="en-US" altLang="zh-CN" sz="3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4063" y="665033"/>
            <a:ext cx="11108952" cy="112359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342900" indent="-342900" algn="just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  <a:buFont typeface="Wingdings" panose="05000000000000000000" pitchFamily="2" charset="2"/>
              <a:buChar char="l"/>
            </a:pP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立项申请</a:t>
            </a:r>
            <a:endParaRPr lang="en-US" altLang="zh-CN" sz="24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</a:pPr>
            <a:endParaRPr lang="en-US" altLang="zh-CN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16621" y="814393"/>
            <a:ext cx="4302781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latinLnBrk="0" hangingPunct="1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</a:pP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※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零星工程实施前，必须要进行立项申请</a:t>
            </a:r>
            <a:endParaRPr lang="en-US" altLang="zh-CN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317573" y="3246633"/>
            <a:ext cx="2590220" cy="3093313"/>
            <a:chOff x="9317573" y="3195262"/>
            <a:chExt cx="2590220" cy="3093313"/>
          </a:xfrm>
        </p:grpSpPr>
        <p:sp>
          <p:nvSpPr>
            <p:cNvPr id="8" name="矩形 7"/>
            <p:cNvSpPr/>
            <p:nvPr/>
          </p:nvSpPr>
          <p:spPr>
            <a:xfrm>
              <a:off x="9317573" y="3195262"/>
              <a:ext cx="2437741" cy="532745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67"/>
            <p:cNvSpPr txBox="1"/>
            <p:nvPr/>
          </p:nvSpPr>
          <p:spPr>
            <a:xfrm>
              <a:off x="9317573" y="4308209"/>
              <a:ext cx="2590220" cy="1980366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86694" tIns="43347" rIns="86694" bIns="43347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提示：</a:t>
              </a:r>
              <a:r>
                <a:rPr lang="zh-CN" altLang="en-US" sz="14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预算金额</a:t>
              </a:r>
              <a:endParaRPr lang="en-US" altLang="zh-CN" sz="1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简化测算过程，采取估算形式</a:t>
              </a:r>
              <a:endParaRPr lang="en-US" altLang="zh-CN" sz="1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 marL="228600" indent="-228600">
                <a:lnSpc>
                  <a:spcPct val="150000"/>
                </a:lnSpc>
                <a:buFont typeface="+mj-ea"/>
                <a:buAutoNum type="circleNumDbPlain"/>
              </a:pPr>
              <a:r>
                <a:rPr lang="en-US" altLang="zh-CN" sz="14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5</a:t>
              </a:r>
              <a:r>
                <a:rPr lang="zh-CN" altLang="en-US" sz="14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万元</a:t>
              </a:r>
              <a:endParaRPr lang="en-US" altLang="zh-CN" sz="1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 marL="228600" indent="-228600">
                <a:lnSpc>
                  <a:spcPct val="150000"/>
                </a:lnSpc>
                <a:buFont typeface="+mj-ea"/>
                <a:buAutoNum type="circleNumDbPlain"/>
              </a:pPr>
              <a:r>
                <a:rPr lang="en-US" altLang="zh-CN" sz="14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5</a:t>
              </a:r>
              <a:r>
                <a:rPr lang="zh-CN" altLang="en-US" sz="14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万元（含</a:t>
              </a:r>
              <a:r>
                <a:rPr lang="en-US" altLang="zh-CN" sz="14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5</a:t>
              </a:r>
              <a:r>
                <a:rPr lang="zh-CN" altLang="en-US" sz="14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万元）</a:t>
              </a:r>
              <a:r>
                <a:rPr lang="en-US" altLang="zh-CN" sz="14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~50</a:t>
              </a:r>
              <a:r>
                <a:rPr lang="zh-CN" altLang="en-US" sz="14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万元</a:t>
              </a:r>
              <a:endParaRPr lang="en-US" altLang="zh-CN" sz="1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 marL="228600" indent="-228600">
                <a:lnSpc>
                  <a:spcPct val="150000"/>
                </a:lnSpc>
                <a:buFont typeface="+mj-ea"/>
                <a:buAutoNum type="circleNumDbPlain"/>
              </a:pPr>
              <a:r>
                <a:rPr lang="en-US" altLang="zh-CN" sz="14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50</a:t>
              </a:r>
              <a:r>
                <a:rPr lang="zh-CN" altLang="en-US" sz="14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万元及以上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右箭头 10"/>
            <p:cNvSpPr/>
            <p:nvPr/>
          </p:nvSpPr>
          <p:spPr>
            <a:xfrm rot="5400000">
              <a:off x="10344372" y="3869512"/>
              <a:ext cx="384141" cy="297191"/>
            </a:xfrm>
            <a:prstGeom prst="rightArrow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46925" y="2709673"/>
            <a:ext cx="5896001" cy="3103751"/>
            <a:chOff x="646925" y="2709673"/>
            <a:chExt cx="5896001" cy="3103751"/>
          </a:xfrm>
        </p:grpSpPr>
        <p:sp>
          <p:nvSpPr>
            <p:cNvPr id="12" name="矩形 11"/>
            <p:cNvSpPr/>
            <p:nvPr/>
          </p:nvSpPr>
          <p:spPr>
            <a:xfrm>
              <a:off x="4641119" y="3728008"/>
              <a:ext cx="1901807" cy="450530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67"/>
            <p:cNvSpPr txBox="1"/>
            <p:nvPr/>
          </p:nvSpPr>
          <p:spPr>
            <a:xfrm>
              <a:off x="646925" y="2709673"/>
              <a:ext cx="3290617" cy="3103751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86694" tIns="43347" rIns="86694" bIns="43347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4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提示：</a:t>
              </a:r>
              <a:r>
                <a:rPr lang="zh-CN" altLang="en-US" sz="14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项目必要性说明及方案</a:t>
              </a:r>
              <a:endPara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>
                <a:lnSpc>
                  <a:spcPct val="200000"/>
                </a:lnSpc>
              </a:pP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、目的是评估工程的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必要性、合理性，提示改造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风险</a:t>
              </a:r>
              <a:endPara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>
                <a:lnSpc>
                  <a:spcPct val="200000"/>
                </a:lnSpc>
              </a:pP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、简要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说明施工的位置、范围和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内容</a:t>
              </a:r>
              <a:endPara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4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（</a:t>
              </a:r>
              <a:r>
                <a:rPr lang="en-US" altLang="zh-CN" sz="14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14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）如有结构拆改应该重点</a:t>
              </a:r>
              <a:r>
                <a:rPr lang="zh-CN" altLang="en-US" sz="14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说明 </a:t>
              </a:r>
              <a:endPara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4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（</a:t>
              </a:r>
              <a:r>
                <a:rPr lang="en-US" altLang="zh-CN" sz="14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14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）如</a:t>
              </a:r>
              <a:r>
                <a:rPr lang="zh-CN" altLang="en-US" sz="14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涉及改造或新增洁净间等密闭空间，注意烟感报警</a:t>
              </a:r>
              <a:r>
                <a:rPr lang="zh-CN" altLang="en-US" sz="14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配置</a:t>
              </a:r>
              <a:endPara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右箭头 13"/>
            <p:cNvSpPr/>
            <p:nvPr/>
          </p:nvSpPr>
          <p:spPr>
            <a:xfrm rot="10800000">
              <a:off x="4061180" y="3839202"/>
              <a:ext cx="384141" cy="297191"/>
            </a:xfrm>
            <a:prstGeom prst="rightArrow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35812" y="1400783"/>
            <a:ext cx="5038928" cy="5389124"/>
            <a:chOff x="4435812" y="1400783"/>
            <a:chExt cx="5038928" cy="53891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63" t="1419" r="25193" b="1231"/>
            <a:stretch>
              <a:fillRect/>
            </a:stretch>
          </p:blipFill>
          <p:spPr>
            <a:xfrm>
              <a:off x="4435812" y="1400783"/>
              <a:ext cx="3876915" cy="5389124"/>
            </a:xfrm>
            <a:prstGeom prst="rect">
              <a:avLst/>
            </a:prstGeom>
            <a:ln>
              <a:noFill/>
            </a:ln>
          </p:spPr>
        </p:pic>
        <p:sp>
          <p:nvSpPr>
            <p:cNvPr id="3" name="矩形 2"/>
            <p:cNvSpPr/>
            <p:nvPr/>
          </p:nvSpPr>
          <p:spPr>
            <a:xfrm>
              <a:off x="9144000" y="1400783"/>
              <a:ext cx="330740" cy="33641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49170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596E2-CD65-48BF-87D1-8BC17B8150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11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9" name="标题 1"/>
          <p:cNvSpPr txBox="1"/>
          <p:nvPr/>
        </p:nvSpPr>
        <p:spPr>
          <a:xfrm>
            <a:off x="889729" y="144594"/>
            <a:ext cx="10865585" cy="51281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零星</a:t>
            </a:r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工程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工作台</a:t>
            </a:r>
            <a:r>
              <a:rPr lang="en-US" altLang="zh-CN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---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申请入口</a:t>
            </a:r>
            <a:endParaRPr lang="en-US" altLang="zh-CN" sz="3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4063" y="665033"/>
            <a:ext cx="11108952" cy="112359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342900" indent="-342900" algn="just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  <a:buFont typeface="Wingdings" panose="05000000000000000000" pitchFamily="2" charset="2"/>
              <a:buChar char="l"/>
            </a:pP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立项审批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16621" y="814393"/>
            <a:ext cx="4302781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latinLnBrk="0" hangingPunct="1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</a:pP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※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零星工程实施前，必须要进行立项申请</a:t>
            </a:r>
            <a:endParaRPr lang="en-US" altLang="zh-CN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2" name="右箭头 21"/>
          <p:cNvSpPr/>
          <p:nvPr/>
        </p:nvSpPr>
        <p:spPr>
          <a:xfrm>
            <a:off x="3837348" y="4131323"/>
            <a:ext cx="395297" cy="315891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65468" y="1275530"/>
            <a:ext cx="25809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</a:pPr>
            <a:r>
              <a:rPr lang="en-US" altLang="zh-CN" sz="1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 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科研经费审批</a:t>
            </a:r>
            <a:endParaRPr lang="en-US" altLang="zh-CN" sz="1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991" y="1737195"/>
            <a:ext cx="2801109" cy="5069435"/>
          </a:xfrm>
          <a:prstGeom prst="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</p:spPr>
      </p:pic>
      <p:grpSp>
        <p:nvGrpSpPr>
          <p:cNvPr id="24" name="组合 23"/>
          <p:cNvGrpSpPr/>
          <p:nvPr/>
        </p:nvGrpSpPr>
        <p:grpSpPr>
          <a:xfrm>
            <a:off x="4922286" y="5422231"/>
            <a:ext cx="7091375" cy="641538"/>
            <a:chOff x="5933718" y="4552999"/>
            <a:chExt cx="5669255" cy="641538"/>
          </a:xfrm>
        </p:grpSpPr>
        <p:sp>
          <p:nvSpPr>
            <p:cNvPr id="12" name="矩形 11"/>
            <p:cNvSpPr/>
            <p:nvPr/>
          </p:nvSpPr>
          <p:spPr>
            <a:xfrm>
              <a:off x="5933718" y="4702276"/>
              <a:ext cx="1443711" cy="447473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67"/>
            <p:cNvSpPr txBox="1"/>
            <p:nvPr/>
          </p:nvSpPr>
          <p:spPr>
            <a:xfrm>
              <a:off x="7809185" y="4552999"/>
              <a:ext cx="3793788" cy="641538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86694" tIns="43347" rIns="86694" bIns="43347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提示：</a:t>
              </a:r>
              <a:endParaRPr lang="en-US" altLang="zh-CN" sz="1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公开招标的零星工程项目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由项目组织部门主管所领导审批</a:t>
              </a:r>
              <a:endPara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右箭头 15"/>
            <p:cNvSpPr/>
            <p:nvPr/>
          </p:nvSpPr>
          <p:spPr>
            <a:xfrm>
              <a:off x="7445236" y="4748612"/>
              <a:ext cx="292639" cy="315891"/>
            </a:xfrm>
            <a:prstGeom prst="rightArrow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922289" y="2631389"/>
            <a:ext cx="7091372" cy="983006"/>
            <a:chOff x="5933718" y="4147287"/>
            <a:chExt cx="5669252" cy="983006"/>
          </a:xfrm>
        </p:grpSpPr>
        <p:sp>
          <p:nvSpPr>
            <p:cNvPr id="27" name="矩形 26"/>
            <p:cNvSpPr/>
            <p:nvPr/>
          </p:nvSpPr>
          <p:spPr>
            <a:xfrm>
              <a:off x="5933718" y="4682820"/>
              <a:ext cx="1443711" cy="447473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TextBox 67"/>
            <p:cNvSpPr txBox="1"/>
            <p:nvPr/>
          </p:nvSpPr>
          <p:spPr>
            <a:xfrm>
              <a:off x="7805681" y="4147287"/>
              <a:ext cx="3797289" cy="918537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86694" tIns="43347" rIns="86694" bIns="43347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提示：</a:t>
              </a:r>
              <a:endParaRPr lang="en-US" altLang="zh-CN" sz="1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按照经费来源</a:t>
              </a:r>
              <a:endPara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选择科技业务归口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管理部门（科技处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/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科技合作处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/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高技术处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）负责人</a:t>
              </a:r>
              <a:endPara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右箭头 30"/>
            <p:cNvSpPr/>
            <p:nvPr/>
          </p:nvSpPr>
          <p:spPr>
            <a:xfrm>
              <a:off x="7445236" y="4748612"/>
              <a:ext cx="292639" cy="315891"/>
            </a:xfrm>
            <a:prstGeom prst="rightArrow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922286" y="3672470"/>
            <a:ext cx="7091375" cy="1195536"/>
            <a:chOff x="5933718" y="4584308"/>
            <a:chExt cx="5669254" cy="1195536"/>
          </a:xfrm>
        </p:grpSpPr>
        <p:sp>
          <p:nvSpPr>
            <p:cNvPr id="19" name="矩形 18"/>
            <p:cNvSpPr/>
            <p:nvPr/>
          </p:nvSpPr>
          <p:spPr>
            <a:xfrm>
              <a:off x="5933718" y="4682820"/>
              <a:ext cx="1443711" cy="447473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67"/>
            <p:cNvSpPr txBox="1"/>
            <p:nvPr/>
          </p:nvSpPr>
          <p:spPr>
            <a:xfrm>
              <a:off x="7787489" y="4584308"/>
              <a:ext cx="3815483" cy="1195536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86694" tIns="43347" rIns="86694" bIns="43347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提示：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基建处内部指定</a:t>
              </a:r>
              <a:r>
                <a:rPr lang="zh-CN" altLang="en-US" sz="12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业务主管项目负责人</a:t>
              </a:r>
              <a:r>
                <a:rPr lang="zh-CN" altLang="en-US" sz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及专业负责人，审批通过后审批单会显示指定的项目负责人，请留意且后续管理环节由</a:t>
              </a:r>
              <a:r>
                <a:rPr lang="zh-CN" altLang="en-US" sz="12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业务</a:t>
              </a:r>
              <a:r>
                <a:rPr lang="zh-CN" altLang="en-US" sz="12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主管项目负责人</a:t>
              </a:r>
              <a:r>
                <a:rPr lang="zh-CN" altLang="en-US" sz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监管</a:t>
              </a:r>
              <a:endParaRPr lang="en-US" altLang="zh-CN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1" name="右箭头 20"/>
            <p:cNvSpPr/>
            <p:nvPr/>
          </p:nvSpPr>
          <p:spPr>
            <a:xfrm>
              <a:off x="7445236" y="4748610"/>
              <a:ext cx="292639" cy="315891"/>
            </a:xfrm>
            <a:prstGeom prst="rightArrow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6727070" y="6574717"/>
            <a:ext cx="53912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kern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注：审批通过后</a:t>
            </a:r>
            <a:r>
              <a:rPr lang="zh-CN" altLang="en-US" sz="1400" b="1" kern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，系统抄送</a:t>
            </a:r>
            <a:r>
              <a:rPr lang="zh-CN" altLang="en-US" sz="1400" b="1" kern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给综合</a:t>
            </a:r>
            <a:r>
              <a:rPr lang="zh-CN" altLang="en-US" sz="1400" b="1" kern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管理处报</a:t>
            </a:r>
            <a:r>
              <a:rPr lang="zh-CN" altLang="en-US" sz="1400" b="1" kern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备及协调现场施工事宜</a:t>
            </a:r>
            <a:endParaRPr lang="zh-CN" altLang="en-US" sz="1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8" t="1327" r="25332" b="2161"/>
          <a:stretch>
            <a:fillRect/>
          </a:stretch>
        </p:blipFill>
        <p:spPr>
          <a:xfrm>
            <a:off x="4426364" y="1415653"/>
            <a:ext cx="3886363" cy="54572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44000" y="1400783"/>
            <a:ext cx="330740" cy="3364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9170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596E2-CD65-48BF-87D1-8BC17B8150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12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9" name="标题 1"/>
          <p:cNvSpPr txBox="1"/>
          <p:nvPr/>
        </p:nvSpPr>
        <p:spPr>
          <a:xfrm>
            <a:off x="889729" y="144594"/>
            <a:ext cx="10865585" cy="51281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零星</a:t>
            </a:r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工程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工作台</a:t>
            </a:r>
            <a:r>
              <a:rPr lang="en-US" altLang="zh-CN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---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申请入口</a:t>
            </a:r>
            <a:endParaRPr lang="en-US" altLang="zh-CN" sz="3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4063" y="665033"/>
            <a:ext cx="11108952" cy="112359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342900" indent="-342900" algn="just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  <a:buFont typeface="Wingdings" panose="05000000000000000000" pitchFamily="2" charset="2"/>
              <a:buChar char="l"/>
            </a:pP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立项审批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16621" y="814393"/>
            <a:ext cx="4302781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latinLnBrk="0" hangingPunct="1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</a:pP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※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零星工程实施前，必须要进行立项申请</a:t>
            </a:r>
            <a:endParaRPr lang="en-US" altLang="zh-CN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2" name="右箭头 21"/>
          <p:cNvSpPr/>
          <p:nvPr/>
        </p:nvSpPr>
        <p:spPr>
          <a:xfrm>
            <a:off x="3837348" y="4131323"/>
            <a:ext cx="395297" cy="315891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65468" y="1275530"/>
            <a:ext cx="25809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</a:pPr>
            <a:r>
              <a:rPr lang="en-US" altLang="zh-CN" sz="1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 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行政经费审批</a:t>
            </a:r>
            <a:endParaRPr lang="en-US" altLang="zh-CN" sz="1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844" y="1739660"/>
            <a:ext cx="2893508" cy="5120805"/>
          </a:xfrm>
          <a:prstGeom prst="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</p:spPr>
      </p:pic>
      <p:grpSp>
        <p:nvGrpSpPr>
          <p:cNvPr id="24" name="组合 23"/>
          <p:cNvGrpSpPr/>
          <p:nvPr/>
        </p:nvGrpSpPr>
        <p:grpSpPr>
          <a:xfrm>
            <a:off x="4922286" y="5422231"/>
            <a:ext cx="7091375" cy="641538"/>
            <a:chOff x="5933718" y="4552999"/>
            <a:chExt cx="5669255" cy="641538"/>
          </a:xfrm>
        </p:grpSpPr>
        <p:sp>
          <p:nvSpPr>
            <p:cNvPr id="12" name="矩形 11"/>
            <p:cNvSpPr/>
            <p:nvPr/>
          </p:nvSpPr>
          <p:spPr>
            <a:xfrm>
              <a:off x="5933718" y="4702276"/>
              <a:ext cx="1443711" cy="447473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67"/>
            <p:cNvSpPr txBox="1"/>
            <p:nvPr/>
          </p:nvSpPr>
          <p:spPr>
            <a:xfrm>
              <a:off x="7809185" y="4552999"/>
              <a:ext cx="3793788" cy="641538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86694" tIns="43347" rIns="86694" bIns="43347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提示：</a:t>
              </a:r>
              <a:endParaRPr lang="en-US" altLang="zh-CN" sz="1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公开招标的零星工程项目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由项目组织部门主管所领导审批</a:t>
              </a:r>
              <a:endPara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右箭头 15"/>
            <p:cNvSpPr/>
            <p:nvPr/>
          </p:nvSpPr>
          <p:spPr>
            <a:xfrm>
              <a:off x="7445236" y="4748612"/>
              <a:ext cx="292639" cy="315891"/>
            </a:xfrm>
            <a:prstGeom prst="rightArrow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922286" y="3156904"/>
            <a:ext cx="7091375" cy="1195536"/>
            <a:chOff x="5933718" y="4311935"/>
            <a:chExt cx="5669254" cy="1195536"/>
          </a:xfrm>
        </p:grpSpPr>
        <p:sp>
          <p:nvSpPr>
            <p:cNvPr id="19" name="矩形 18"/>
            <p:cNvSpPr/>
            <p:nvPr/>
          </p:nvSpPr>
          <p:spPr>
            <a:xfrm>
              <a:off x="5933718" y="4682820"/>
              <a:ext cx="1683272" cy="447473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67"/>
            <p:cNvSpPr txBox="1"/>
            <p:nvPr/>
          </p:nvSpPr>
          <p:spPr>
            <a:xfrm>
              <a:off x="8064502" y="4311935"/>
              <a:ext cx="3538470" cy="1195536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86694" tIns="43347" rIns="86694" bIns="43347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提示：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基建处内部指定</a:t>
              </a:r>
              <a:r>
                <a:rPr lang="zh-CN" altLang="en-US" sz="12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业务主管项目负责人</a:t>
              </a:r>
              <a:r>
                <a:rPr lang="zh-CN" altLang="en-US" sz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及专业负责人，审批通过后审批单会显示指定的项目负责人，请留意且后续管理环节由</a:t>
              </a:r>
              <a:r>
                <a:rPr lang="zh-CN" altLang="en-US" sz="12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业务</a:t>
              </a:r>
              <a:r>
                <a:rPr lang="zh-CN" altLang="en-US" sz="12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主管项目负责人</a:t>
              </a:r>
              <a:r>
                <a:rPr lang="zh-CN" altLang="en-US" sz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监管</a:t>
              </a:r>
              <a:endParaRPr lang="en-US" altLang="zh-CN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1" name="右箭头 20"/>
            <p:cNvSpPr/>
            <p:nvPr/>
          </p:nvSpPr>
          <p:spPr>
            <a:xfrm>
              <a:off x="7694427" y="4814402"/>
              <a:ext cx="292639" cy="315891"/>
            </a:xfrm>
            <a:prstGeom prst="rightArrow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6716184" y="6574717"/>
            <a:ext cx="53912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kern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注：审批通过后</a:t>
            </a:r>
            <a:r>
              <a:rPr lang="zh-CN" altLang="en-US" sz="1400" b="1" kern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，系统抄送</a:t>
            </a:r>
            <a:r>
              <a:rPr lang="zh-CN" altLang="en-US" sz="1400" b="1" kern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给综合</a:t>
            </a:r>
            <a:r>
              <a:rPr lang="zh-CN" altLang="en-US" sz="1400" b="1" kern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管理处报</a:t>
            </a:r>
            <a:r>
              <a:rPr lang="zh-CN" altLang="en-US" sz="1400" b="1" kern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备及协调现场施工事宜</a:t>
            </a:r>
            <a:endParaRPr lang="zh-CN" altLang="en-US" sz="1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70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596E2-CD65-48BF-87D1-8BC17B8150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13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9" name="标题 1"/>
          <p:cNvSpPr txBox="1"/>
          <p:nvPr/>
        </p:nvSpPr>
        <p:spPr>
          <a:xfrm>
            <a:off x="889729" y="144594"/>
            <a:ext cx="10865585" cy="51281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零星</a:t>
            </a:r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工程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工作台</a:t>
            </a:r>
            <a:r>
              <a:rPr lang="en-US" altLang="zh-CN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---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申请入口</a:t>
            </a:r>
            <a:endParaRPr lang="en-US" altLang="zh-CN" sz="3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38809" y="785209"/>
            <a:ext cx="6149440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latinLnBrk="0" hangingPunct="1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</a:pP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※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零星工程采购与合同申请前，可提前进行供应商入库登记</a:t>
            </a:r>
            <a:endParaRPr lang="en-US" altLang="zh-CN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90002" y="1281943"/>
            <a:ext cx="25809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</a:pPr>
            <a:r>
              <a:rPr lang="en-US" altLang="zh-CN" sz="1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 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供应商入库</a:t>
            </a:r>
            <a:endParaRPr lang="en-US" altLang="zh-CN" sz="1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99730" y="652057"/>
            <a:ext cx="4321914" cy="613593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342900" indent="-342900" algn="just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  <a:buFont typeface="Wingdings" panose="05000000000000000000" pitchFamily="2" charset="2"/>
              <a:buChar char="l"/>
            </a:pP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供应商入库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48664" y="1804938"/>
            <a:ext cx="1653701" cy="367206"/>
          </a:xfrm>
          <a:prstGeom prst="rect">
            <a:avLst/>
          </a:prstGeom>
          <a:solidFill>
            <a:srgbClr val="FDFD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2450222" y="1427513"/>
            <a:ext cx="9305092" cy="3129627"/>
            <a:chOff x="253724" y="2255507"/>
            <a:chExt cx="8141247" cy="2715328"/>
          </a:xfrm>
        </p:grpSpPr>
        <p:grpSp>
          <p:nvGrpSpPr>
            <p:cNvPr id="7" name="组合 6"/>
            <p:cNvGrpSpPr/>
            <p:nvPr/>
          </p:nvGrpSpPr>
          <p:grpSpPr>
            <a:xfrm>
              <a:off x="590003" y="2255507"/>
              <a:ext cx="7804968" cy="2715328"/>
              <a:chOff x="1204032" y="2039452"/>
              <a:chExt cx="13218808" cy="4241753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204032" y="2039452"/>
                <a:ext cx="9932869" cy="4132144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688040" y="2404530"/>
                <a:ext cx="11734800" cy="3876675"/>
              </a:xfrm>
              <a:prstGeom prst="rect">
                <a:avLst/>
              </a:prstGeom>
            </p:spPr>
          </p:pic>
        </p:grpSp>
        <p:sp>
          <p:nvSpPr>
            <p:cNvPr id="14" name="文本框 13"/>
            <p:cNvSpPr txBox="1"/>
            <p:nvPr/>
          </p:nvSpPr>
          <p:spPr>
            <a:xfrm>
              <a:off x="253724" y="3723218"/>
              <a:ext cx="6725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C00000"/>
                  </a:solidFill>
                </a:rPr>
                <a:t>①</a:t>
              </a:r>
              <a:endParaRPr lang="zh-CN" altLang="en-US" b="1" dirty="0">
                <a:solidFill>
                  <a:srgbClr val="C00000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222664" y="2770825"/>
              <a:ext cx="4425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C00000"/>
                  </a:solidFill>
                </a:rPr>
                <a:t>②</a:t>
              </a:r>
              <a:endParaRPr lang="zh-CN" altLang="en-US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346416" y="3783330"/>
            <a:ext cx="5612351" cy="3042779"/>
            <a:chOff x="6346416" y="3783330"/>
            <a:chExt cx="5612351" cy="3042779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346416" y="3783330"/>
              <a:ext cx="5612351" cy="3042779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6874296" y="3962706"/>
              <a:ext cx="489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C00000"/>
                  </a:solidFill>
                </a:rPr>
                <a:t>③</a:t>
              </a:r>
              <a:endParaRPr lang="zh-CN" altLang="en-US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39" name="TextBox 67"/>
          <p:cNvSpPr txBox="1"/>
          <p:nvPr/>
        </p:nvSpPr>
        <p:spPr>
          <a:xfrm flipH="1">
            <a:off x="267128" y="4826500"/>
            <a:ext cx="5555053" cy="191111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86694" tIns="43347" rIns="86694" bIns="4334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提示：</a:t>
            </a:r>
            <a:endParaRPr lang="en-US" altLang="zh-CN" sz="14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3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13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、供应商入库可由申请人自行填报，也可通过分享链接复制给供应商进入</a:t>
            </a:r>
            <a:r>
              <a:rPr lang="zh-CN" altLang="en-US" sz="1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该页面进行数据填报</a:t>
            </a:r>
            <a:r>
              <a:rPr lang="zh-CN" altLang="en-US" sz="13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，分享的链接人员一定要</a:t>
            </a:r>
            <a:r>
              <a:rPr lang="zh-CN" altLang="en-US" sz="13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确保填报人是供应商负责人</a:t>
            </a:r>
            <a:endParaRPr lang="en-US" altLang="zh-CN" sz="13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3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13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、完成</a:t>
            </a:r>
            <a:r>
              <a:rPr lang="zh-CN" altLang="en-US" sz="1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表单填写并勾选本人承诺所填内容真实有效后</a:t>
            </a:r>
            <a:r>
              <a:rPr lang="zh-CN" altLang="en-US" sz="13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提交，提交后即刻选取使用，</a:t>
            </a:r>
            <a:r>
              <a:rPr lang="zh-CN" altLang="en-US" sz="13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基建处将在采购与合同环节一并审批供应商的适用性及关联业务</a:t>
            </a:r>
            <a:endParaRPr lang="en-US" altLang="zh-CN" sz="13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3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en-US" sz="13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zh-CN" altLang="en-US" sz="13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供应商入库后，由基建处统一管理</a:t>
            </a:r>
            <a:endParaRPr lang="en-US" altLang="zh-CN" sz="13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0" name="右箭头 39"/>
          <p:cNvSpPr/>
          <p:nvPr/>
        </p:nvSpPr>
        <p:spPr>
          <a:xfrm rot="20822020" flipH="1">
            <a:off x="5964056" y="4533876"/>
            <a:ext cx="404235" cy="315891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364648" y="1885623"/>
            <a:ext cx="2330735" cy="1031132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4" tIns="43347" rIns="86694" bIns="43347" rtlCol="0" anchor="ctr"/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材料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要件</a:t>
            </a:r>
            <a:r>
              <a:rPr lang="zh-CN" altLang="en-US" sz="1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1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提交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营业执照或资质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  <a:p>
            <a:pPr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明确是否涉及关联业务</a:t>
            </a:r>
            <a:endParaRPr lang="en-US" altLang="zh-CN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175355" y="1265650"/>
            <a:ext cx="6881096" cy="5584722"/>
            <a:chOff x="2457458" y="1265650"/>
            <a:chExt cx="6881096" cy="5584722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57458" y="1265650"/>
              <a:ext cx="6881096" cy="5584722"/>
            </a:xfrm>
            <a:prstGeom prst="rect">
              <a:avLst/>
            </a:prstGeom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</p:pic>
        <p:cxnSp>
          <p:nvCxnSpPr>
            <p:cNvPr id="4" name="直接连接符 3"/>
            <p:cNvCxnSpPr/>
            <p:nvPr/>
          </p:nvCxnSpPr>
          <p:spPr>
            <a:xfrm>
              <a:off x="2936248" y="3686786"/>
              <a:ext cx="6402306" cy="0"/>
            </a:xfrm>
            <a:prstGeom prst="line">
              <a:avLst/>
            </a:prstGeom>
            <a:ln>
              <a:solidFill>
                <a:schemeClr val="bg2">
                  <a:lumMod val="60000"/>
                  <a:lumOff val="4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9170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596E2-CD65-48BF-87D1-8BC17B8150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14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9" name="标题 1"/>
          <p:cNvSpPr txBox="1"/>
          <p:nvPr/>
        </p:nvSpPr>
        <p:spPr>
          <a:xfrm>
            <a:off x="889729" y="144594"/>
            <a:ext cx="10865585" cy="51281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零星</a:t>
            </a:r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工程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工作台</a:t>
            </a:r>
            <a:r>
              <a:rPr lang="en-US" altLang="zh-CN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---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申请入口</a:t>
            </a:r>
            <a:endParaRPr lang="en-US" altLang="zh-CN" sz="3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4063" y="665033"/>
            <a:ext cx="11108952" cy="112359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342900" indent="-342900" algn="just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  <a:buFont typeface="Wingdings" panose="05000000000000000000" pitchFamily="2" charset="2"/>
              <a:buChar char="l"/>
            </a:pP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采购与合同申请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---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采购信息</a:t>
            </a:r>
            <a:endParaRPr lang="en-US" altLang="zh-CN" sz="24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</a:pPr>
            <a:endParaRPr lang="en-US" altLang="zh-CN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86861" y="814393"/>
            <a:ext cx="5226111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latinLnBrk="0" hangingPunct="1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</a:pP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※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零星工程采购与合同申请前，必须通过立项审批</a:t>
            </a:r>
            <a:endParaRPr lang="en-US" altLang="zh-CN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217587" y="2008168"/>
            <a:ext cx="11844713" cy="3688526"/>
            <a:chOff x="-393134" y="4274577"/>
            <a:chExt cx="11861334" cy="3688526"/>
          </a:xfrm>
        </p:grpSpPr>
        <p:grpSp>
          <p:nvGrpSpPr>
            <p:cNvPr id="20" name="组合 19"/>
            <p:cNvGrpSpPr/>
            <p:nvPr/>
          </p:nvGrpSpPr>
          <p:grpSpPr>
            <a:xfrm>
              <a:off x="-393134" y="4462172"/>
              <a:ext cx="4089886" cy="1342115"/>
              <a:chOff x="-393134" y="4462172"/>
              <a:chExt cx="4089886" cy="1342115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2221787" y="4694243"/>
                <a:ext cx="1474965" cy="447473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右箭头 9"/>
              <p:cNvSpPr/>
              <p:nvPr/>
            </p:nvSpPr>
            <p:spPr>
              <a:xfrm rot="10800000">
                <a:off x="1652458" y="4795192"/>
                <a:ext cx="471890" cy="305427"/>
              </a:xfrm>
              <a:prstGeom prst="rightArrow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TextBox 67"/>
              <p:cNvSpPr txBox="1"/>
              <p:nvPr/>
            </p:nvSpPr>
            <p:spPr>
              <a:xfrm>
                <a:off x="-393134" y="4462172"/>
                <a:ext cx="1921086" cy="1342115"/>
              </a:xfrm>
              <a:prstGeom prst="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lIns="86694" tIns="43347" rIns="86694" bIns="43347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提示：</a:t>
                </a:r>
                <a:endParaRPr lang="en-US" altLang="zh-CN" sz="14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4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根据本部门</a:t>
                </a:r>
                <a:r>
                  <a:rPr lang="en-US" altLang="zh-CN" sz="14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/</a:t>
                </a:r>
                <a:r>
                  <a:rPr lang="zh-CN" altLang="en-US" sz="14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研究组已申请通过立项审批单进行选择关联查看</a:t>
                </a:r>
                <a:endParaRPr lang="en-US" altLang="zh-CN" sz="14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5189192" y="4274577"/>
              <a:ext cx="6279008" cy="3688526"/>
              <a:chOff x="5189192" y="4274577"/>
              <a:chExt cx="6279008" cy="3688526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189192" y="4684841"/>
                <a:ext cx="2123640" cy="1106600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TextBox 67"/>
              <p:cNvSpPr txBox="1"/>
              <p:nvPr/>
            </p:nvSpPr>
            <p:spPr>
              <a:xfrm>
                <a:off x="8506841" y="4274577"/>
                <a:ext cx="2961359" cy="3688526"/>
              </a:xfrm>
              <a:prstGeom prst="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lIns="86694" tIns="43347" rIns="86694" bIns="43347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提示：</a:t>
                </a:r>
                <a:endParaRPr lang="en-US" altLang="zh-CN" sz="12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200" b="1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采购类型：</a:t>
                </a:r>
                <a:endParaRPr lang="en-US" altLang="zh-CN" sz="12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200" b="1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公开招标、综合评审、直接委托</a:t>
                </a:r>
                <a:endParaRPr lang="en-US" altLang="zh-CN" sz="12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（按照估算</a:t>
                </a:r>
                <a:r>
                  <a:rPr lang="zh-CN" altLang="en-US" sz="12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费用额度，选取</a:t>
                </a:r>
                <a:r>
                  <a:rPr lang="zh-CN" altLang="en-US" sz="12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实施</a:t>
                </a:r>
                <a:r>
                  <a:rPr lang="zh-CN" altLang="en-US" sz="12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采购形式，</a:t>
                </a:r>
                <a:r>
                  <a:rPr lang="zh-CN" altLang="en-US" sz="12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如有特殊情况，可适当提高采购操作级次</a:t>
                </a:r>
                <a:r>
                  <a:rPr lang="zh-CN" altLang="en-US" sz="12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）</a:t>
                </a:r>
                <a:endPara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右箭头 15"/>
              <p:cNvSpPr/>
              <p:nvPr/>
            </p:nvSpPr>
            <p:spPr>
              <a:xfrm>
                <a:off x="7517753" y="5059940"/>
                <a:ext cx="633415" cy="315891"/>
              </a:xfrm>
              <a:prstGeom prst="rightArrow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5091" y="3505576"/>
            <a:ext cx="2957209" cy="21911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56"/>
          <a:stretch>
            <a:fillRect/>
          </a:stretch>
        </p:blipFill>
        <p:spPr>
          <a:xfrm>
            <a:off x="3763396" y="1452172"/>
            <a:ext cx="6232659" cy="5405828"/>
          </a:xfrm>
          <a:prstGeom prst="rect">
            <a:avLst/>
          </a:prstGeom>
        </p:spPr>
      </p:pic>
      <p:sp>
        <p:nvSpPr>
          <p:cNvPr id="1049170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596E2-CD65-48BF-87D1-8BC17B8150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15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9" name="标题 1"/>
          <p:cNvSpPr txBox="1"/>
          <p:nvPr/>
        </p:nvSpPr>
        <p:spPr>
          <a:xfrm>
            <a:off x="889729" y="144594"/>
            <a:ext cx="10865585" cy="51281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零星</a:t>
            </a:r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工程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工作台</a:t>
            </a:r>
            <a:r>
              <a:rPr lang="en-US" altLang="zh-CN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---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申请入口</a:t>
            </a:r>
            <a:endParaRPr lang="en-US" altLang="zh-CN" sz="3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4063" y="665033"/>
            <a:ext cx="11108952" cy="112359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342900" indent="-342900" algn="just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  <a:buFont typeface="Wingdings" panose="05000000000000000000" pitchFamily="2" charset="2"/>
              <a:buChar char="l"/>
            </a:pP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采购与合同申请</a:t>
            </a:r>
            <a:endParaRPr lang="en-US" altLang="zh-CN" sz="24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</a:pPr>
            <a:endParaRPr lang="en-US" altLang="zh-CN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86861" y="814393"/>
            <a:ext cx="5226111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latinLnBrk="0" hangingPunct="1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</a:pP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※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零星工程采购与合同申请前，必须通过立项审批</a:t>
            </a:r>
            <a:endParaRPr lang="en-US" altLang="zh-CN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226090" y="1982781"/>
            <a:ext cx="11826405" cy="4310980"/>
            <a:chOff x="-1371838" y="3960406"/>
            <a:chExt cx="11842998" cy="4310980"/>
          </a:xfrm>
        </p:grpSpPr>
        <p:grpSp>
          <p:nvGrpSpPr>
            <p:cNvPr id="20" name="组合 19"/>
            <p:cNvGrpSpPr/>
            <p:nvPr/>
          </p:nvGrpSpPr>
          <p:grpSpPr>
            <a:xfrm>
              <a:off x="-1371838" y="3960406"/>
              <a:ext cx="5542415" cy="4242524"/>
              <a:chOff x="-1371838" y="3960406"/>
              <a:chExt cx="5542415" cy="4242524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2695612" y="4721734"/>
                <a:ext cx="1474965" cy="447473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右箭头 9"/>
              <p:cNvSpPr/>
              <p:nvPr/>
            </p:nvSpPr>
            <p:spPr>
              <a:xfrm rot="10800000">
                <a:off x="2195479" y="4865629"/>
                <a:ext cx="409766" cy="223648"/>
              </a:xfrm>
              <a:prstGeom prst="rightArrow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TextBox 67"/>
              <p:cNvSpPr txBox="1"/>
              <p:nvPr/>
            </p:nvSpPr>
            <p:spPr>
              <a:xfrm>
                <a:off x="-1371838" y="3960406"/>
                <a:ext cx="3474234" cy="4242524"/>
              </a:xfrm>
              <a:prstGeom prst="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lIns="86694" tIns="43347" rIns="86694" bIns="43347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提示：</a:t>
                </a:r>
                <a:r>
                  <a:rPr lang="zh-CN" altLang="en-US" sz="1200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中标供应商选取</a:t>
                </a:r>
                <a:r>
                  <a:rPr lang="zh-CN" altLang="en-US" sz="1200" b="1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方法</a:t>
                </a:r>
                <a:endParaRPr lang="en-US" altLang="zh-CN" sz="12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200" b="1" dirty="0" smtClean="0"/>
                  <a:t>①</a:t>
                </a:r>
                <a:r>
                  <a:rPr lang="zh-CN" altLang="en-US" sz="1200" dirty="0" smtClean="0"/>
                  <a:t>  </a:t>
                </a:r>
                <a:r>
                  <a:rPr lang="zh-CN" altLang="en-US" sz="12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点选已登记的供应商</a:t>
                </a:r>
                <a:endParaRPr lang="en-US" altLang="zh-CN" sz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28600" indent="-228600">
                  <a:lnSpc>
                    <a:spcPct val="150000"/>
                  </a:lnSpc>
                  <a:buAutoNum type="circleNumDbPlain" startAt="2"/>
                </a:pPr>
                <a:r>
                  <a:rPr lang="zh-CN" altLang="en-US" sz="12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点击“新增”进行新的供应商入库登记，具体方法详见</a:t>
                </a:r>
                <a:r>
                  <a:rPr lang="en-US" altLang="zh-CN" sz="12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PPT-P13</a:t>
                </a:r>
                <a:r>
                  <a:rPr lang="zh-CN" altLang="en-US" sz="12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供应商入库</a:t>
                </a:r>
                <a:endParaRPr lang="en-US" altLang="zh-CN" sz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28600" indent="-228600">
                  <a:lnSpc>
                    <a:spcPct val="150000"/>
                  </a:lnSpc>
                  <a:buAutoNum type="circleNumDbPlain" startAt="2"/>
                </a:pPr>
                <a:endParaRPr lang="en-US" altLang="zh-CN" sz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28600" indent="-228600">
                  <a:lnSpc>
                    <a:spcPct val="150000"/>
                  </a:lnSpc>
                  <a:buAutoNum type="circleNumDbPlain" startAt="2"/>
                </a:pPr>
                <a:endParaRPr lang="en-US" altLang="zh-CN" sz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28600" indent="-228600">
                  <a:lnSpc>
                    <a:spcPct val="150000"/>
                  </a:lnSpc>
                  <a:buAutoNum type="circleNumDbPlain" startAt="2"/>
                </a:pPr>
                <a:endParaRPr lang="en-US" altLang="zh-CN" sz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28600" indent="-228600">
                  <a:lnSpc>
                    <a:spcPct val="150000"/>
                  </a:lnSpc>
                  <a:buAutoNum type="circleNumDbPlain" startAt="2"/>
                </a:pPr>
                <a:endParaRPr lang="en-US" altLang="zh-CN" sz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28600" indent="-228600">
                  <a:lnSpc>
                    <a:spcPct val="150000"/>
                  </a:lnSpc>
                  <a:buAutoNum type="circleNumDbPlain" startAt="2"/>
                </a:pPr>
                <a:endParaRPr lang="en-US" altLang="zh-CN" sz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28600" indent="-228600">
                  <a:lnSpc>
                    <a:spcPct val="150000"/>
                  </a:lnSpc>
                  <a:buAutoNum type="circleNumDbPlain" startAt="2"/>
                </a:pPr>
                <a:endParaRPr lang="en-US" altLang="zh-CN" sz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28600" indent="-228600">
                  <a:lnSpc>
                    <a:spcPct val="150000"/>
                  </a:lnSpc>
                  <a:buAutoNum type="circleNumDbPlain" startAt="2"/>
                </a:pPr>
                <a:endParaRPr lang="en-US" altLang="zh-CN" sz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6818169" y="4305861"/>
              <a:ext cx="3652991" cy="3965525"/>
              <a:chOff x="6818169" y="4305861"/>
              <a:chExt cx="3652991" cy="3965525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6818169" y="4700677"/>
                <a:ext cx="1266371" cy="447473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TextBox 67"/>
              <p:cNvSpPr txBox="1"/>
              <p:nvPr/>
            </p:nvSpPr>
            <p:spPr>
              <a:xfrm>
                <a:off x="8649611" y="4305861"/>
                <a:ext cx="1821549" cy="3965525"/>
              </a:xfrm>
              <a:prstGeom prst="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lIns="86694" tIns="43347" rIns="86694" bIns="43347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提示：</a:t>
                </a:r>
                <a:r>
                  <a:rPr lang="zh-CN" altLang="en-US" sz="1200" b="1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定标相关资料</a:t>
                </a:r>
                <a:endParaRPr lang="en-US" altLang="zh-CN" sz="12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2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公开招标委托招标代理机构出具定标报告（或其他名称），参考示例：</a:t>
                </a:r>
                <a:endParaRPr lang="en-US" altLang="zh-CN" sz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右箭头 15"/>
              <p:cNvSpPr/>
              <p:nvPr/>
            </p:nvSpPr>
            <p:spPr>
              <a:xfrm>
                <a:off x="8219758" y="4797906"/>
                <a:ext cx="349312" cy="253013"/>
              </a:xfrm>
              <a:prstGeom prst="rightArrow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" name="矩形 7"/>
          <p:cNvSpPr/>
          <p:nvPr/>
        </p:nvSpPr>
        <p:spPr>
          <a:xfrm>
            <a:off x="565468" y="1275530"/>
            <a:ext cx="25809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</a:pPr>
            <a:r>
              <a:rPr lang="en-US" altLang="zh-CN" sz="1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 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采购类型</a:t>
            </a:r>
            <a:r>
              <a:rPr lang="en-US" altLang="zh-CN" sz="1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---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公开招标</a:t>
            </a:r>
            <a:endParaRPr lang="en-US" altLang="zh-CN" sz="1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52178" y="3170525"/>
            <a:ext cx="3430101" cy="3016733"/>
            <a:chOff x="264967" y="3730919"/>
            <a:chExt cx="3430101" cy="24432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4967" y="3730919"/>
              <a:ext cx="3430101" cy="2443224"/>
            </a:xfrm>
            <a:prstGeom prst="rect">
              <a:avLst/>
            </a:prstGeom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</p:pic>
        <p:sp>
          <p:nvSpPr>
            <p:cNvPr id="25" name="文本框 24"/>
            <p:cNvSpPr txBox="1"/>
            <p:nvPr/>
          </p:nvSpPr>
          <p:spPr>
            <a:xfrm>
              <a:off x="712842" y="4300791"/>
              <a:ext cx="438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C00000"/>
                  </a:solidFill>
                </a:rPr>
                <a:t>①</a:t>
              </a:r>
              <a:endParaRPr lang="zh-CN" altLang="en-US" b="1" dirty="0">
                <a:solidFill>
                  <a:srgbClr val="C00000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11295" y="3892067"/>
              <a:ext cx="389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C00000"/>
                  </a:solidFill>
                </a:rPr>
                <a:t>②</a:t>
              </a:r>
              <a:endParaRPr lang="zh-CN" altLang="en-US" b="1" dirty="0">
                <a:solidFill>
                  <a:srgbClr val="C00000"/>
                </a:solidFill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4"/>
          <a:srcRect t="555"/>
          <a:stretch>
            <a:fillRect/>
          </a:stretch>
        </p:blipFill>
        <p:spPr>
          <a:xfrm>
            <a:off x="10267685" y="3491443"/>
            <a:ext cx="1761950" cy="2779458"/>
          </a:xfrm>
          <a:prstGeom prst="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15" b="3087"/>
          <a:stretch>
            <a:fillRect/>
          </a:stretch>
        </p:blipFill>
        <p:spPr>
          <a:xfrm>
            <a:off x="3907599" y="1273278"/>
            <a:ext cx="7181934" cy="5584722"/>
          </a:xfrm>
          <a:prstGeom prst="rect">
            <a:avLst/>
          </a:prstGeom>
        </p:spPr>
      </p:pic>
      <p:sp>
        <p:nvSpPr>
          <p:cNvPr id="1049170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596E2-CD65-48BF-87D1-8BC17B8150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16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9" name="标题 1"/>
          <p:cNvSpPr txBox="1"/>
          <p:nvPr/>
        </p:nvSpPr>
        <p:spPr>
          <a:xfrm>
            <a:off x="889729" y="144594"/>
            <a:ext cx="10865585" cy="51281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零星</a:t>
            </a:r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工程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工作台</a:t>
            </a:r>
            <a:r>
              <a:rPr lang="en-US" altLang="zh-CN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---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申请入口</a:t>
            </a:r>
            <a:endParaRPr lang="en-US" altLang="zh-CN" sz="3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4063" y="665033"/>
            <a:ext cx="11108952" cy="112359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342900" indent="-342900" algn="just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  <a:buFont typeface="Wingdings" panose="05000000000000000000" pitchFamily="2" charset="2"/>
              <a:buChar char="l"/>
            </a:pP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采购与合同申请</a:t>
            </a:r>
            <a:endParaRPr lang="en-US" altLang="zh-CN" sz="24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</a:pPr>
            <a:endParaRPr lang="en-US" altLang="zh-CN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54957" y="814393"/>
            <a:ext cx="5226111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latinLnBrk="0" hangingPunct="1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</a:pP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※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零星工程采购与合同申请前，必须通过立项审批</a:t>
            </a:r>
            <a:endParaRPr lang="en-US" altLang="zh-CN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65468" y="1275530"/>
            <a:ext cx="25809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</a:pPr>
            <a:r>
              <a:rPr lang="en-US" altLang="zh-CN" sz="1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 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采购类型</a:t>
            </a:r>
            <a:r>
              <a:rPr lang="en-US" altLang="zh-CN" sz="1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---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综合评审</a:t>
            </a:r>
            <a:endParaRPr lang="en-US" altLang="zh-CN" sz="1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00692" y="1962482"/>
            <a:ext cx="11604961" cy="4750356"/>
            <a:chOff x="564063" y="1962482"/>
            <a:chExt cx="11441590" cy="4750356"/>
          </a:xfrm>
        </p:grpSpPr>
        <p:grpSp>
          <p:nvGrpSpPr>
            <p:cNvPr id="6" name="组合 5"/>
            <p:cNvGrpSpPr/>
            <p:nvPr/>
          </p:nvGrpSpPr>
          <p:grpSpPr>
            <a:xfrm>
              <a:off x="564063" y="1962482"/>
              <a:ext cx="11441590" cy="4750356"/>
              <a:chOff x="564063" y="1962482"/>
              <a:chExt cx="11441590" cy="4750356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564063" y="1962482"/>
                <a:ext cx="11441590" cy="4750356"/>
                <a:chOff x="-1621645" y="4000812"/>
                <a:chExt cx="11441590" cy="4750356"/>
              </a:xfrm>
            </p:grpSpPr>
            <p:grpSp>
              <p:nvGrpSpPr>
                <p:cNvPr id="20" name="组合 19"/>
                <p:cNvGrpSpPr/>
                <p:nvPr/>
              </p:nvGrpSpPr>
              <p:grpSpPr>
                <a:xfrm>
                  <a:off x="-1621645" y="4000812"/>
                  <a:ext cx="5138419" cy="4750356"/>
                  <a:chOff x="-1621645" y="4000812"/>
                  <a:chExt cx="5138419" cy="4750356"/>
                </a:xfrm>
              </p:grpSpPr>
              <p:sp>
                <p:nvSpPr>
                  <p:cNvPr id="3" name="矩形 2"/>
                  <p:cNvSpPr/>
                  <p:nvPr/>
                </p:nvSpPr>
                <p:spPr>
                  <a:xfrm>
                    <a:off x="2422847" y="4682820"/>
                    <a:ext cx="1093927" cy="1115422"/>
                  </a:xfrm>
                  <a:prstGeom prst="rect">
                    <a:avLst/>
                  </a:prstGeom>
                  <a:noFill/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" name="右箭头 9"/>
                  <p:cNvSpPr/>
                  <p:nvPr/>
                </p:nvSpPr>
                <p:spPr>
                  <a:xfrm rot="10800000">
                    <a:off x="1783435" y="4748612"/>
                    <a:ext cx="445584" cy="319982"/>
                  </a:xfrm>
                  <a:prstGeom prst="rightArrow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TextBox 67"/>
                  <p:cNvSpPr txBox="1"/>
                  <p:nvPr/>
                </p:nvSpPr>
                <p:spPr>
                  <a:xfrm>
                    <a:off x="-1621645" y="4000812"/>
                    <a:ext cx="3308089" cy="4750356"/>
                  </a:xfrm>
                  <a:prstGeom prst="rect">
                    <a:avLst/>
                  </a:prstGeom>
                  <a:noFill/>
                  <a:ln>
                    <a:solidFill>
                      <a:srgbClr val="0070C0"/>
                    </a:solidFill>
                  </a:ln>
                </p:spPr>
                <p:style>
                  <a:lnRef idx="2">
                    <a:schemeClr val="accent1"/>
                  </a:lnRef>
                  <a:fillRef idx="1">
                    <a:schemeClr val="l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wrap="square" lIns="86694" tIns="43347" rIns="86694" bIns="43347" rtlCol="0">
                    <a:spAutoFit/>
                  </a:bodyPr>
                  <a:lstStyle/>
                  <a:p>
                    <a:pPr>
                      <a:lnSpc>
                        <a:spcPct val="150000"/>
                      </a:lnSpc>
                    </a:pPr>
                    <a:r>
                      <a:rPr lang="zh-CN" altLang="en-US" sz="1600" b="1" dirty="0" smtClean="0">
                        <a:solidFill>
                          <a:srgbClr val="C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rPr>
                      <a:t>提示：</a:t>
                    </a:r>
                    <a:r>
                      <a:rPr lang="zh-CN" altLang="en-US" sz="14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参与供应商选取方法</a:t>
                    </a:r>
                    <a:endParaRPr lang="en-US" altLang="zh-CN" sz="1400" b="1" dirty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>
                      <a:lnSpc>
                        <a:spcPct val="150000"/>
                      </a:lnSpc>
                    </a:pPr>
                    <a:r>
                      <a:rPr lang="zh-CN" altLang="en-US" sz="1400" b="1" dirty="0" smtClean="0"/>
                      <a:t>①</a:t>
                    </a:r>
                    <a:r>
                      <a:rPr lang="zh-CN" altLang="en-US" sz="1400" dirty="0" smtClean="0"/>
                      <a:t>  </a:t>
                    </a:r>
                    <a:r>
                      <a:rPr lang="zh-CN" altLang="en-US" sz="14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点选已登记的至少三家供应商</a:t>
                    </a:r>
                    <a:endParaRPr lang="en-US" altLang="zh-CN" sz="1400" dirty="0" smtClean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marL="228600" indent="-228600">
                      <a:lnSpc>
                        <a:spcPct val="150000"/>
                      </a:lnSpc>
                      <a:buFontTx/>
                      <a:buAutoNum type="circleNumDbPlain" startAt="2"/>
                    </a:pPr>
                    <a:r>
                      <a:rPr lang="zh-CN" altLang="en-US" sz="14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点击“新增”进行新的供应商入库登记，具体方法详见</a:t>
                    </a:r>
                    <a:r>
                      <a:rPr lang="en-US" altLang="zh-CN" sz="14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PPT-P13</a:t>
                    </a:r>
                    <a:r>
                      <a:rPr lang="zh-CN" altLang="en-US" sz="14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供应商入库</a:t>
                    </a:r>
                    <a:endParaRPr lang="en-US" altLang="zh-CN" sz="1400" dirty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marL="228600" indent="-228600">
                      <a:lnSpc>
                        <a:spcPct val="150000"/>
                      </a:lnSpc>
                      <a:buAutoNum type="circleNumDbPlain" startAt="2"/>
                    </a:pPr>
                    <a:endParaRPr lang="en-US" altLang="zh-CN" sz="1200" dirty="0" smtClean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marL="228600" indent="-228600">
                      <a:lnSpc>
                        <a:spcPct val="150000"/>
                      </a:lnSpc>
                      <a:buAutoNum type="circleNumDbPlain" startAt="2"/>
                    </a:pPr>
                    <a:endParaRPr lang="en-US" altLang="zh-CN" sz="1200" dirty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marL="228600" indent="-228600">
                      <a:lnSpc>
                        <a:spcPct val="150000"/>
                      </a:lnSpc>
                      <a:buAutoNum type="circleNumDbPlain" startAt="2"/>
                    </a:pPr>
                    <a:endParaRPr lang="en-US" altLang="zh-CN" sz="1200" dirty="0" smtClean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marL="228600" indent="-228600">
                      <a:lnSpc>
                        <a:spcPct val="150000"/>
                      </a:lnSpc>
                      <a:buAutoNum type="circleNumDbPlain" startAt="2"/>
                    </a:pPr>
                    <a:endParaRPr lang="en-US" altLang="zh-CN" sz="1200" dirty="0" smtClean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>
                      <a:lnSpc>
                        <a:spcPct val="150000"/>
                      </a:lnSpc>
                    </a:pPr>
                    <a:endParaRPr lang="en-US" altLang="zh-CN" sz="12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  <a:p>
                    <a:pPr>
                      <a:lnSpc>
                        <a:spcPct val="150000"/>
                      </a:lnSpc>
                    </a:pPr>
                    <a:endParaRPr lang="en-US" altLang="zh-CN" sz="1200" b="1" dirty="0" smtClean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  <a:p>
                    <a:pPr>
                      <a:lnSpc>
                        <a:spcPct val="150000"/>
                      </a:lnSpc>
                    </a:pPr>
                    <a:endParaRPr lang="en-US" altLang="zh-CN" sz="12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  <a:p>
                    <a:pPr>
                      <a:lnSpc>
                        <a:spcPct val="150000"/>
                      </a:lnSpc>
                    </a:pPr>
                    <a:endParaRPr lang="en-US" altLang="zh-CN" sz="1200" b="1" dirty="0" smtClean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  <a:p>
                    <a:pPr>
                      <a:lnSpc>
                        <a:spcPct val="150000"/>
                      </a:lnSpc>
                    </a:pPr>
                    <a:endParaRPr lang="en-US" altLang="zh-CN" sz="1200" b="1" dirty="0" smtClean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  <a:p>
                    <a:pPr>
                      <a:lnSpc>
                        <a:spcPct val="150000"/>
                      </a:lnSpc>
                    </a:pPr>
                    <a:endParaRPr lang="en-US" altLang="zh-CN" sz="12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  <a:p>
                    <a:pPr>
                      <a:lnSpc>
                        <a:spcPct val="150000"/>
                      </a:lnSpc>
                    </a:pPr>
                    <a:endParaRPr lang="en-US" altLang="zh-CN" sz="12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24" name="组合 23"/>
                <p:cNvGrpSpPr/>
                <p:nvPr/>
              </p:nvGrpSpPr>
              <p:grpSpPr>
                <a:xfrm>
                  <a:off x="5029979" y="4917808"/>
                  <a:ext cx="4789966" cy="1868615"/>
                  <a:chOff x="5029979" y="4917808"/>
                  <a:chExt cx="4789966" cy="1868615"/>
                </a:xfrm>
              </p:grpSpPr>
              <p:sp>
                <p:nvSpPr>
                  <p:cNvPr id="12" name="矩形 11"/>
                  <p:cNvSpPr/>
                  <p:nvPr/>
                </p:nvSpPr>
                <p:spPr>
                  <a:xfrm>
                    <a:off x="5029979" y="4917808"/>
                    <a:ext cx="2002619" cy="506757"/>
                  </a:xfrm>
                  <a:prstGeom prst="rect">
                    <a:avLst/>
                  </a:prstGeom>
                  <a:noFill/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" name="TextBox 67"/>
                  <p:cNvSpPr txBox="1"/>
                  <p:nvPr/>
                </p:nvSpPr>
                <p:spPr>
                  <a:xfrm>
                    <a:off x="7702222" y="5175388"/>
                    <a:ext cx="2117723" cy="1611035"/>
                  </a:xfrm>
                  <a:prstGeom prst="rect">
                    <a:avLst/>
                  </a:prstGeom>
                  <a:noFill/>
                  <a:ln>
                    <a:solidFill>
                      <a:srgbClr val="0070C0"/>
                    </a:solidFill>
                  </a:ln>
                </p:spPr>
                <p:style>
                  <a:lnRef idx="2">
                    <a:schemeClr val="accent1"/>
                  </a:lnRef>
                  <a:fillRef idx="1">
                    <a:schemeClr val="l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wrap="square" lIns="86694" tIns="43347" rIns="86694" bIns="43347" rtlCol="0">
                    <a:spAutoFit/>
                  </a:bodyPr>
                  <a:lstStyle/>
                  <a:p>
                    <a:pPr>
                      <a:lnSpc>
                        <a:spcPct val="150000"/>
                      </a:lnSpc>
                    </a:pPr>
                    <a:r>
                      <a:rPr lang="zh-CN" altLang="en-US" sz="1400" b="1" dirty="0" smtClean="0">
                        <a:solidFill>
                          <a:srgbClr val="C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rPr>
                      <a:t>提示：</a:t>
                    </a:r>
                    <a:endParaRPr lang="en-US" altLang="zh-CN" sz="1400" b="1" dirty="0" smtClean="0">
                      <a:solidFill>
                        <a:srgbClr val="C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  <a:p>
                    <a:pPr>
                      <a:lnSpc>
                        <a:spcPct val="150000"/>
                      </a:lnSpc>
                    </a:pPr>
                    <a:r>
                      <a:rPr lang="en-US" altLang="zh-CN" sz="13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rPr>
                      <a:t>1</a:t>
                    </a:r>
                    <a:r>
                      <a:rPr lang="zh-CN" altLang="en-US" sz="13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rPr>
                      <a:t>、填写</a:t>
                    </a:r>
                    <a:r>
                      <a:rPr lang="zh-CN" altLang="en-US" sz="13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rPr>
                      <a:t>各参与供应商报价</a:t>
                    </a:r>
                    <a:endParaRPr lang="en-US" altLang="zh-CN" sz="1300" dirty="0"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  <a:p>
                    <a:pPr>
                      <a:lnSpc>
                        <a:spcPct val="150000"/>
                      </a:lnSpc>
                    </a:pPr>
                    <a:r>
                      <a:rPr lang="en-US" altLang="zh-CN" sz="13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rPr>
                      <a:t>2</a:t>
                    </a:r>
                    <a:r>
                      <a:rPr lang="zh-CN" altLang="en-US" sz="13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rPr>
                      <a:t>、上传报价资料，其中报价</a:t>
                    </a:r>
                    <a:r>
                      <a:rPr lang="zh-CN" altLang="zh-CN" sz="13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rPr>
                      <a:t>明细</a:t>
                    </a:r>
                    <a:r>
                      <a:rPr lang="zh-CN" altLang="zh-CN" sz="13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rPr>
                      <a:t>应</a:t>
                    </a:r>
                    <a:r>
                      <a:rPr lang="zh-CN" altLang="en-US" sz="13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rPr>
                      <a:t>有据可依且</a:t>
                    </a:r>
                    <a:r>
                      <a:rPr lang="zh-CN" altLang="zh-CN" sz="13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rPr>
                      <a:t>合理</a:t>
                    </a:r>
                    <a:r>
                      <a:rPr lang="zh-CN" altLang="en-US" sz="13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rPr>
                      <a:t>，</a:t>
                    </a:r>
                    <a:r>
                      <a:rPr lang="zh-CN" altLang="zh-CN" sz="13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rPr>
                      <a:t>不得偏离</a:t>
                    </a:r>
                    <a:r>
                      <a:rPr lang="zh-CN" altLang="zh-CN" sz="13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rPr>
                      <a:t>市场价格</a:t>
                    </a:r>
                    <a:endParaRPr lang="zh-CN" altLang="zh-CN" sz="1300" dirty="0"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6" name="右箭头 15"/>
                  <p:cNvSpPr/>
                  <p:nvPr/>
                </p:nvSpPr>
                <p:spPr>
                  <a:xfrm rot="1342325">
                    <a:off x="7261684" y="5466169"/>
                    <a:ext cx="395297" cy="315891"/>
                  </a:xfrm>
                  <a:prstGeom prst="rightArrow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88205" y="3702136"/>
                <a:ext cx="3259803" cy="2714460"/>
              </a:xfrm>
              <a:prstGeom prst="rect">
                <a:avLst/>
              </a:prstGeom>
              <a:ln>
                <a:solidFill>
                  <a:schemeClr val="bg2">
                    <a:lumMod val="40000"/>
                    <a:lumOff val="60000"/>
                  </a:schemeClr>
                </a:solidFill>
              </a:ln>
            </p:spPr>
          </p:pic>
        </p:grpSp>
        <p:sp>
          <p:nvSpPr>
            <p:cNvPr id="26" name="文本框 25"/>
            <p:cNvSpPr txBox="1"/>
            <p:nvPr/>
          </p:nvSpPr>
          <p:spPr>
            <a:xfrm>
              <a:off x="1007502" y="4365498"/>
              <a:ext cx="3624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C00000"/>
                  </a:solidFill>
                </a:rPr>
                <a:t>①</a:t>
              </a:r>
              <a:endParaRPr lang="zh-CN" altLang="en-US" sz="1600" b="1" dirty="0">
                <a:solidFill>
                  <a:srgbClr val="C00000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92630" y="3837266"/>
              <a:ext cx="389046" cy="4560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C00000"/>
                  </a:solidFill>
                </a:rPr>
                <a:t>②</a:t>
              </a:r>
              <a:endParaRPr lang="zh-CN" altLang="en-US" b="1" dirty="0">
                <a:solidFill>
                  <a:srgbClr val="C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9"/>
          <a:stretch>
            <a:fillRect/>
          </a:stretch>
        </p:blipFill>
        <p:spPr>
          <a:xfrm>
            <a:off x="3969144" y="1273279"/>
            <a:ext cx="6818830" cy="5584722"/>
          </a:xfrm>
          <a:prstGeom prst="rect">
            <a:avLst/>
          </a:prstGeom>
        </p:spPr>
      </p:pic>
      <p:sp>
        <p:nvSpPr>
          <p:cNvPr id="1049170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596E2-CD65-48BF-87D1-8BC17B8150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17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9" name="标题 1"/>
          <p:cNvSpPr txBox="1"/>
          <p:nvPr/>
        </p:nvSpPr>
        <p:spPr>
          <a:xfrm>
            <a:off x="889729" y="144594"/>
            <a:ext cx="10865585" cy="51281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零星</a:t>
            </a:r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工程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工作台</a:t>
            </a:r>
            <a:r>
              <a:rPr lang="en-US" altLang="zh-CN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---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申请入口</a:t>
            </a:r>
            <a:endParaRPr lang="en-US" altLang="zh-CN" sz="3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4063" y="665033"/>
            <a:ext cx="11108952" cy="112359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342900" indent="-342900" algn="just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  <a:buFont typeface="Wingdings" panose="05000000000000000000" pitchFamily="2" charset="2"/>
              <a:buChar char="l"/>
            </a:pP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采购与合同申请</a:t>
            </a:r>
            <a:endParaRPr lang="en-US" altLang="zh-CN" sz="24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</a:pPr>
            <a:endParaRPr lang="en-US" altLang="zh-CN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38225" y="814393"/>
            <a:ext cx="5226111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latinLnBrk="0" hangingPunct="1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</a:pP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※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零星工程采购与合同申请前，必须通过立项审批</a:t>
            </a:r>
            <a:endParaRPr lang="en-US" altLang="zh-CN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65468" y="1275530"/>
            <a:ext cx="25809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</a:pPr>
            <a:r>
              <a:rPr lang="en-US" altLang="zh-CN" sz="1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 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采购类型</a:t>
            </a:r>
            <a:r>
              <a:rPr lang="en-US" altLang="zh-CN" sz="1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---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直接委托</a:t>
            </a:r>
            <a:endParaRPr lang="en-US" altLang="zh-CN" sz="1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41789" y="1993258"/>
            <a:ext cx="11722547" cy="4519523"/>
            <a:chOff x="-1640552" y="4031588"/>
            <a:chExt cx="11617977" cy="4519523"/>
          </a:xfrm>
        </p:grpSpPr>
        <p:grpSp>
          <p:nvGrpSpPr>
            <p:cNvPr id="20" name="组合 19"/>
            <p:cNvGrpSpPr/>
            <p:nvPr/>
          </p:nvGrpSpPr>
          <p:grpSpPr>
            <a:xfrm>
              <a:off x="-1640552" y="4031588"/>
              <a:ext cx="5452852" cy="4519523"/>
              <a:chOff x="-1640552" y="4031588"/>
              <a:chExt cx="5452852" cy="45195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2366384" y="4613475"/>
                <a:ext cx="1445916" cy="547434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右箭头 9"/>
              <p:cNvSpPr/>
              <p:nvPr/>
            </p:nvSpPr>
            <p:spPr>
              <a:xfrm rot="10800000">
                <a:off x="1783435" y="4748612"/>
                <a:ext cx="445584" cy="319982"/>
              </a:xfrm>
              <a:prstGeom prst="rightArrow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TextBox 67"/>
              <p:cNvSpPr txBox="1"/>
              <p:nvPr/>
            </p:nvSpPr>
            <p:spPr>
              <a:xfrm>
                <a:off x="-1640552" y="4031588"/>
                <a:ext cx="3308089" cy="4519523"/>
              </a:xfrm>
              <a:prstGeom prst="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lIns="86694" tIns="43347" rIns="86694" bIns="43347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提示：</a:t>
                </a:r>
                <a:r>
                  <a:rPr lang="zh-CN" altLang="en-US" sz="1400" b="1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供应商单位选取</a:t>
                </a:r>
                <a:r>
                  <a:rPr lang="zh-CN" altLang="en-US" sz="1400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方法</a:t>
                </a:r>
                <a:endParaRPr lang="en-US" altLang="zh-CN" sz="14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400" b="1" dirty="0" smtClean="0"/>
                  <a:t>①</a:t>
                </a:r>
                <a:r>
                  <a:rPr lang="zh-CN" altLang="en-US" sz="1400" dirty="0" smtClean="0"/>
                  <a:t>  </a:t>
                </a:r>
                <a:r>
                  <a:rPr lang="zh-CN" altLang="en-US" sz="14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点选已登记的供应商</a:t>
                </a:r>
                <a:endParaRPr lang="en-US" altLang="zh-CN" sz="14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28600" indent="-228600">
                  <a:lnSpc>
                    <a:spcPct val="150000"/>
                  </a:lnSpc>
                  <a:buAutoNum type="circleNumDbPlain" startAt="2"/>
                </a:pPr>
                <a:r>
                  <a:rPr lang="zh-CN" altLang="en-US" sz="14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点击“新增”进行新的供应商入库登记，具体方法详见</a:t>
                </a:r>
                <a:r>
                  <a:rPr lang="en-US" altLang="zh-CN" sz="14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PPT-P13</a:t>
                </a:r>
                <a:r>
                  <a:rPr lang="zh-CN" altLang="en-US" sz="14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供应商入库</a:t>
                </a:r>
                <a:endPara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28600" indent="-228600">
                  <a:lnSpc>
                    <a:spcPct val="150000"/>
                  </a:lnSpc>
                  <a:buAutoNum type="circleNumDbPlain" startAt="2"/>
                </a:pPr>
                <a:endParaRPr lang="en-US" altLang="zh-CN" sz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28600" indent="-228600">
                  <a:lnSpc>
                    <a:spcPct val="150000"/>
                  </a:lnSpc>
                  <a:buAutoNum type="circleNumDbPlain" startAt="2"/>
                </a:pPr>
                <a:endParaRPr lang="en-US" altLang="zh-CN" sz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28600" indent="-228600">
                  <a:lnSpc>
                    <a:spcPct val="150000"/>
                  </a:lnSpc>
                  <a:buAutoNum type="circleNumDbPlain" startAt="2"/>
                </a:pPr>
                <a:endParaRPr lang="en-US" altLang="zh-CN" sz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28600" indent="-228600">
                  <a:lnSpc>
                    <a:spcPct val="150000"/>
                  </a:lnSpc>
                  <a:buAutoNum type="circleNumDbPlain" startAt="2"/>
                </a:pPr>
                <a:endParaRPr lang="en-US" altLang="zh-CN" sz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1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12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12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1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12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1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4069618" y="4533915"/>
              <a:ext cx="5907807" cy="1657201"/>
              <a:chOff x="4069618" y="4533915"/>
              <a:chExt cx="5907807" cy="1657201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4069618" y="4633813"/>
                <a:ext cx="2296391" cy="506757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TextBox 67"/>
              <p:cNvSpPr txBox="1"/>
              <p:nvPr/>
            </p:nvSpPr>
            <p:spPr>
              <a:xfrm>
                <a:off x="7805801" y="4533915"/>
                <a:ext cx="2171624" cy="1657201"/>
              </a:xfrm>
              <a:prstGeom prst="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lIns="86694" tIns="43347" rIns="86694" bIns="43347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提示：</a:t>
                </a:r>
                <a:endParaRPr lang="en-US" altLang="zh-CN" sz="16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13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en-US" sz="13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、填写</a:t>
                </a:r>
                <a:r>
                  <a: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各参与供应商报价</a:t>
                </a:r>
                <a:endParaRPr lang="en-US" altLang="zh-CN" sz="1300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13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en-US" sz="13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、上传报价资料，其中报价</a:t>
                </a:r>
                <a:r>
                  <a:rPr lang="zh-CN" altLang="zh-CN" sz="13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明细</a:t>
                </a:r>
                <a:r>
                  <a:rPr lang="zh-CN" altLang="zh-CN" sz="13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应</a:t>
                </a:r>
                <a:r>
                  <a: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有据可依且</a:t>
                </a:r>
                <a:r>
                  <a:rPr lang="zh-CN" altLang="zh-CN" sz="13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合理</a:t>
                </a:r>
                <a:r>
                  <a: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，</a:t>
                </a:r>
                <a:r>
                  <a:rPr lang="zh-CN" altLang="zh-CN" sz="13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不得偏离</a:t>
                </a:r>
                <a:r>
                  <a:rPr lang="zh-CN" altLang="zh-CN" sz="13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市场价格</a:t>
                </a:r>
                <a:endParaRPr lang="zh-CN" altLang="zh-CN" sz="1300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右箭头 15"/>
              <p:cNvSpPr/>
              <p:nvPr/>
            </p:nvSpPr>
            <p:spPr>
              <a:xfrm>
                <a:off x="6765841" y="4633813"/>
                <a:ext cx="640128" cy="315891"/>
              </a:xfrm>
              <a:prstGeom prst="rightArrow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511839" y="3692121"/>
            <a:ext cx="3197763" cy="2624999"/>
            <a:chOff x="603627" y="3333458"/>
            <a:chExt cx="3197763" cy="2624999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3627" y="3333458"/>
              <a:ext cx="3197763" cy="2624999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1017975" y="3945243"/>
              <a:ext cx="3624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C00000"/>
                  </a:solidFill>
                </a:rPr>
                <a:t>①</a:t>
              </a:r>
              <a:endParaRPr lang="zh-CN" altLang="en-US" sz="1600" b="1" dirty="0">
                <a:solidFill>
                  <a:srgbClr val="C00000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36048" y="3579057"/>
              <a:ext cx="389046" cy="4560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C00000"/>
                  </a:solidFill>
                </a:rPr>
                <a:t>②</a:t>
              </a:r>
              <a:endParaRPr lang="zh-CN" altLang="en-US" b="1" dirty="0">
                <a:solidFill>
                  <a:srgbClr val="C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9"/>
          <a:stretch>
            <a:fillRect/>
          </a:stretch>
        </p:blipFill>
        <p:spPr>
          <a:xfrm>
            <a:off x="3969144" y="1273279"/>
            <a:ext cx="6818830" cy="5584722"/>
          </a:xfrm>
          <a:prstGeom prst="rect">
            <a:avLst/>
          </a:prstGeom>
        </p:spPr>
      </p:pic>
      <p:sp>
        <p:nvSpPr>
          <p:cNvPr id="1049170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596E2-CD65-48BF-87D1-8BC17B8150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18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9" name="标题 1"/>
          <p:cNvSpPr txBox="1"/>
          <p:nvPr/>
        </p:nvSpPr>
        <p:spPr>
          <a:xfrm>
            <a:off x="889729" y="144594"/>
            <a:ext cx="10865585" cy="51281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零星</a:t>
            </a:r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工程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工作台</a:t>
            </a:r>
            <a:r>
              <a:rPr lang="en-US" altLang="zh-CN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---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申请入口</a:t>
            </a:r>
            <a:endParaRPr lang="en-US" altLang="zh-CN" sz="3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4063" y="665033"/>
            <a:ext cx="11108952" cy="112359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342900" indent="-342900" algn="just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  <a:buFont typeface="Wingdings" panose="05000000000000000000" pitchFamily="2" charset="2"/>
              <a:buChar char="l"/>
            </a:pP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采购与合同申请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---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合同信息</a:t>
            </a:r>
            <a:endParaRPr lang="en-US" altLang="zh-CN" sz="24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</a:pPr>
            <a:endParaRPr lang="en-US" altLang="zh-CN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38225" y="814393"/>
            <a:ext cx="5226111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latinLnBrk="0" hangingPunct="1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</a:pP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※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零星工程采购与合同申请前，必须通过立项审批</a:t>
            </a:r>
            <a:endParaRPr lang="en-US" altLang="zh-CN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987181" y="4663408"/>
            <a:ext cx="9632328" cy="1380202"/>
            <a:chOff x="-1224284" y="4253890"/>
            <a:chExt cx="9632328" cy="1380202"/>
          </a:xfrm>
        </p:grpSpPr>
        <p:sp>
          <p:nvSpPr>
            <p:cNvPr id="3" name="矩形 2"/>
            <p:cNvSpPr/>
            <p:nvPr/>
          </p:nvSpPr>
          <p:spPr>
            <a:xfrm>
              <a:off x="2366384" y="4671637"/>
              <a:ext cx="6041660" cy="654627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右箭头 9"/>
            <p:cNvSpPr/>
            <p:nvPr/>
          </p:nvSpPr>
          <p:spPr>
            <a:xfrm rot="10800000">
              <a:off x="1783435" y="4748612"/>
              <a:ext cx="445584" cy="319982"/>
            </a:xfrm>
            <a:prstGeom prst="rightArrow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67"/>
            <p:cNvSpPr txBox="1"/>
            <p:nvPr/>
          </p:nvSpPr>
          <p:spPr>
            <a:xfrm>
              <a:off x="-1224284" y="4253890"/>
              <a:ext cx="2870353" cy="1380202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86694" tIns="43347" rIns="86694" bIns="43347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提示：</a:t>
              </a:r>
              <a:endParaRPr lang="en-US" altLang="zh-CN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合同附件可参考实际情况对应</a:t>
              </a:r>
              <a:r>
                <a:rPr lang="zh-CN" altLang="en-US" sz="14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合同模板进行</a:t>
              </a:r>
              <a:r>
                <a:rPr lang="zh-CN" altLang="en-US" sz="14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下载、填写并上传</a:t>
              </a:r>
              <a:endParaRPr lang="en-US" altLang="zh-CN" sz="1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4577849" y="4524285"/>
            <a:ext cx="4753187" cy="45296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右箭头 21"/>
          <p:cNvSpPr/>
          <p:nvPr/>
        </p:nvSpPr>
        <p:spPr>
          <a:xfrm rot="9379824" flipH="1">
            <a:off x="9564239" y="4092969"/>
            <a:ext cx="456305" cy="295336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67"/>
          <p:cNvSpPr txBox="1"/>
          <p:nvPr/>
        </p:nvSpPr>
        <p:spPr>
          <a:xfrm>
            <a:off x="10253748" y="3467872"/>
            <a:ext cx="1777289" cy="135711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86694" tIns="43347" rIns="86694" bIns="4334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提示：</a:t>
            </a:r>
            <a:endParaRPr lang="en-US" altLang="zh-CN" sz="16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3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合同基本信息在采购信息填报后自动带出，不用手工输入</a:t>
            </a:r>
            <a:endParaRPr lang="en-US" altLang="zh-CN" sz="13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332" y="1665277"/>
            <a:ext cx="3485164" cy="4754347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7" t="-300" r="23192" b="11907"/>
          <a:stretch/>
        </p:blipFill>
        <p:spPr>
          <a:xfrm>
            <a:off x="4406078" y="1391686"/>
            <a:ext cx="2826286" cy="50706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44000" y="1400783"/>
            <a:ext cx="330740" cy="3364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9170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596E2-CD65-48BF-87D1-8BC17B8150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19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9" name="标题 1"/>
          <p:cNvSpPr txBox="1"/>
          <p:nvPr/>
        </p:nvSpPr>
        <p:spPr>
          <a:xfrm>
            <a:off x="889729" y="144594"/>
            <a:ext cx="10865585" cy="51281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零星</a:t>
            </a:r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工程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工作台</a:t>
            </a:r>
            <a:r>
              <a:rPr lang="en-US" altLang="zh-CN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---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申请入口</a:t>
            </a:r>
            <a:endParaRPr lang="en-US" altLang="zh-CN" sz="3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4063" y="665033"/>
            <a:ext cx="11108952" cy="112359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342900" indent="-342900" algn="just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  <a:buFont typeface="Wingdings" panose="05000000000000000000" pitchFamily="2" charset="2"/>
              <a:buChar char="l"/>
            </a:pP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采购与合同审批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2" name="右箭头 21"/>
          <p:cNvSpPr/>
          <p:nvPr/>
        </p:nvSpPr>
        <p:spPr>
          <a:xfrm>
            <a:off x="3837348" y="4131323"/>
            <a:ext cx="395297" cy="315891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4731127" y="5716341"/>
            <a:ext cx="7091375" cy="678942"/>
            <a:chOff x="5933718" y="4470807"/>
            <a:chExt cx="5669255" cy="678942"/>
          </a:xfrm>
        </p:grpSpPr>
        <p:sp>
          <p:nvSpPr>
            <p:cNvPr id="12" name="矩形 11"/>
            <p:cNvSpPr/>
            <p:nvPr/>
          </p:nvSpPr>
          <p:spPr>
            <a:xfrm>
              <a:off x="5933718" y="4702276"/>
              <a:ext cx="1683272" cy="447473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67"/>
            <p:cNvSpPr txBox="1"/>
            <p:nvPr/>
          </p:nvSpPr>
          <p:spPr>
            <a:xfrm>
              <a:off x="8064502" y="4470807"/>
              <a:ext cx="3538471" cy="641538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86694" tIns="43347" rIns="86694" bIns="43347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提示：</a:t>
              </a:r>
              <a:endParaRPr lang="en-US" altLang="zh-CN" sz="1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公开招标的零星工程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由项目组织部门主管所领导审批</a:t>
              </a:r>
              <a:endPara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右箭头 15"/>
            <p:cNvSpPr/>
            <p:nvPr/>
          </p:nvSpPr>
          <p:spPr>
            <a:xfrm>
              <a:off x="7707257" y="4736370"/>
              <a:ext cx="292639" cy="315891"/>
            </a:xfrm>
            <a:prstGeom prst="rightArrow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731127" y="3980589"/>
            <a:ext cx="7091375" cy="918537"/>
            <a:chOff x="5933718" y="4404401"/>
            <a:chExt cx="5669254" cy="918537"/>
          </a:xfrm>
        </p:grpSpPr>
        <p:sp>
          <p:nvSpPr>
            <p:cNvPr id="19" name="矩形 18"/>
            <p:cNvSpPr/>
            <p:nvPr/>
          </p:nvSpPr>
          <p:spPr>
            <a:xfrm>
              <a:off x="5933718" y="4682820"/>
              <a:ext cx="1683272" cy="447473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67"/>
            <p:cNvSpPr txBox="1"/>
            <p:nvPr/>
          </p:nvSpPr>
          <p:spPr>
            <a:xfrm>
              <a:off x="8064502" y="4404401"/>
              <a:ext cx="3538470" cy="918537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86694" tIns="43347" rIns="86694" bIns="43347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提示：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立项审批通过后审批单均会显示指定的归口部门（基建处）项目负责人，因系统问题请查看并勾选</a:t>
              </a:r>
              <a:endPara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1" name="右箭头 20"/>
            <p:cNvSpPr/>
            <p:nvPr/>
          </p:nvSpPr>
          <p:spPr>
            <a:xfrm>
              <a:off x="7702640" y="4783580"/>
              <a:ext cx="292639" cy="315891"/>
            </a:xfrm>
            <a:prstGeom prst="rightArrow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矩形 25"/>
          <p:cNvSpPr/>
          <p:nvPr/>
        </p:nvSpPr>
        <p:spPr>
          <a:xfrm>
            <a:off x="6938225" y="814393"/>
            <a:ext cx="5226111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latinLnBrk="0" hangingPunct="1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</a:pP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※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零星工程采购与合同申请前，必须通过立项审批</a:t>
            </a:r>
            <a:endParaRPr lang="en-US" altLang="zh-CN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971597" y="6499599"/>
            <a:ext cx="10824463" cy="3270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300" b="1" kern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注：审批通过后，</a:t>
            </a:r>
            <a:r>
              <a:rPr lang="zh-CN" altLang="en-US" sz="13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勘察、设计、监理、运行保障及其他等服务的采购</a:t>
            </a:r>
            <a:r>
              <a:rPr lang="zh-CN" altLang="en-US" sz="13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，不</a:t>
            </a:r>
            <a:r>
              <a:rPr lang="zh-CN" altLang="en-US" sz="13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进行过程、验收管理，至此环节即结束，按照合同要求支付</a:t>
            </a:r>
            <a:r>
              <a:rPr lang="zh-CN" altLang="en-US" sz="13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款项</a:t>
            </a:r>
            <a:endParaRPr lang="zh-CN" altLang="en-US" sz="13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65468" y="1162516"/>
            <a:ext cx="25809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</a:pPr>
            <a:r>
              <a:rPr lang="en-US" altLang="zh-CN" sz="1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 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科研经费</a:t>
            </a:r>
            <a:r>
              <a:rPr lang="zh-CN" altLang="en-US" sz="1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审批</a:t>
            </a:r>
            <a:endParaRPr lang="en-US" altLang="zh-CN" sz="1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淘宝网Chenying0907出品 4"/>
          <p:cNvGrpSpPr/>
          <p:nvPr/>
        </p:nvGrpSpPr>
        <p:grpSpPr>
          <a:xfrm>
            <a:off x="0" y="0"/>
            <a:ext cx="3367454" cy="6858000"/>
            <a:chOff x="-17988" y="251307"/>
            <a:chExt cx="3209508" cy="6418849"/>
          </a:xfrm>
          <a:solidFill>
            <a:srgbClr val="005DA2"/>
          </a:solidFill>
        </p:grpSpPr>
        <p:sp>
          <p:nvSpPr>
            <p:cNvPr id="40" name="流程图: 延期 5"/>
            <p:cNvSpPr/>
            <p:nvPr/>
          </p:nvSpPr>
          <p:spPr>
            <a:xfrm>
              <a:off x="-17988" y="251307"/>
              <a:ext cx="3209508" cy="641884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8" tIns="60948" rIns="121898" bIns="60948"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1" name="淘宝网Chenying0907出品 2"/>
            <p:cNvSpPr txBox="1">
              <a:spLocks noChangeArrowheads="1"/>
            </p:cNvSpPr>
            <p:nvPr/>
          </p:nvSpPr>
          <p:spPr bwMode="auto">
            <a:xfrm>
              <a:off x="923276" y="1497284"/>
              <a:ext cx="1326977" cy="22164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121898" tIns="60948" rIns="121898" bIns="60948">
              <a:spAutoFit/>
            </a:bodyPr>
            <a:lstStyle/>
            <a:p>
              <a:pPr algn="ctr"/>
              <a:r>
                <a:rPr lang="zh-CN" altLang="en-US" sz="63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</a:t>
              </a:r>
              <a:endParaRPr lang="en-US" altLang="zh-CN" sz="6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63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录</a:t>
              </a:r>
            </a:p>
          </p:txBody>
        </p:sp>
      </p:grpSp>
      <p:grpSp>
        <p:nvGrpSpPr>
          <p:cNvPr id="42" name="淘宝网Chenying0907出品 9"/>
          <p:cNvGrpSpPr/>
          <p:nvPr/>
        </p:nvGrpSpPr>
        <p:grpSpPr bwMode="auto">
          <a:xfrm>
            <a:off x="5165276" y="1607706"/>
            <a:ext cx="725212" cy="591138"/>
            <a:chOff x="3050349" y="1844085"/>
            <a:chExt cx="833779" cy="678092"/>
          </a:xfrm>
          <a:solidFill>
            <a:srgbClr val="0070C0"/>
          </a:solidFill>
        </p:grpSpPr>
        <p:sp>
          <p:nvSpPr>
            <p:cNvPr id="43" name="淘宝网Chenying0907出品 8"/>
            <p:cNvSpPr/>
            <p:nvPr/>
          </p:nvSpPr>
          <p:spPr>
            <a:xfrm rot="8100000" flipV="1">
              <a:off x="3050349" y="1844085"/>
              <a:ext cx="833779" cy="678092"/>
            </a:xfrm>
            <a:custGeom>
              <a:avLst/>
              <a:gdLst>
                <a:gd name="connsiteX0" fmla="*/ 122096 w 833718"/>
                <a:gd name="connsiteY0" fmla="*/ 556342 h 678436"/>
                <a:gd name="connsiteX1" fmla="*/ 68679 w 833718"/>
                <a:gd name="connsiteY1" fmla="*/ 32208 h 678436"/>
                <a:gd name="connsiteX2" fmla="*/ 94988 w 833718"/>
                <a:gd name="connsiteY2" fmla="*/ 0 h 678436"/>
                <a:gd name="connsiteX3" fmla="*/ 738731 w 833718"/>
                <a:gd name="connsiteY3" fmla="*/ 0 h 678436"/>
                <a:gd name="connsiteX4" fmla="*/ 765040 w 833718"/>
                <a:gd name="connsiteY4" fmla="*/ 32208 h 678436"/>
                <a:gd name="connsiteX5" fmla="*/ 711623 w 833718"/>
                <a:gd name="connsiteY5" fmla="*/ 556342 h 678436"/>
                <a:gd name="connsiteX6" fmla="*/ 122096 w 833718"/>
                <a:gd name="connsiteY6" fmla="*/ 556342 h 67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3718" h="678436">
                  <a:moveTo>
                    <a:pt x="122096" y="556342"/>
                  </a:moveTo>
                  <a:cubicBezTo>
                    <a:pt x="-20349" y="413897"/>
                    <a:pt x="-38155" y="194012"/>
                    <a:pt x="68679" y="32208"/>
                  </a:cubicBezTo>
                  <a:lnTo>
                    <a:pt x="94988" y="0"/>
                  </a:lnTo>
                  <a:lnTo>
                    <a:pt x="738731" y="0"/>
                  </a:lnTo>
                  <a:lnTo>
                    <a:pt x="765040" y="32208"/>
                  </a:lnTo>
                  <a:cubicBezTo>
                    <a:pt x="871873" y="194012"/>
                    <a:pt x="854068" y="413897"/>
                    <a:pt x="711623" y="556342"/>
                  </a:cubicBezTo>
                  <a:cubicBezTo>
                    <a:pt x="548830" y="719135"/>
                    <a:pt x="284889" y="719135"/>
                    <a:pt x="122096" y="55634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/>
            </a:p>
          </p:txBody>
        </p:sp>
        <p:sp>
          <p:nvSpPr>
            <p:cNvPr id="44" name="淘宝网Chenying0907出品 6"/>
            <p:cNvSpPr txBox="1">
              <a:spLocks noChangeArrowheads="1"/>
            </p:cNvSpPr>
            <p:nvPr/>
          </p:nvSpPr>
          <p:spPr bwMode="auto">
            <a:xfrm>
              <a:off x="3146444" y="1890742"/>
              <a:ext cx="611465" cy="5472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5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5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1" name="淘宝网Chenying0907出品 43"/>
          <p:cNvGrpSpPr/>
          <p:nvPr/>
        </p:nvGrpSpPr>
        <p:grpSpPr bwMode="auto">
          <a:xfrm>
            <a:off x="5165119" y="3440584"/>
            <a:ext cx="725529" cy="589758"/>
            <a:chOff x="3050167" y="1844084"/>
            <a:chExt cx="834142" cy="678092"/>
          </a:xfrm>
          <a:solidFill>
            <a:srgbClr val="0070C0"/>
          </a:solidFill>
        </p:grpSpPr>
        <p:sp>
          <p:nvSpPr>
            <p:cNvPr id="52" name="淘宝网Chenying0907出品 17"/>
            <p:cNvSpPr/>
            <p:nvPr/>
          </p:nvSpPr>
          <p:spPr>
            <a:xfrm rot="8100000" flipV="1">
              <a:off x="3050167" y="1844084"/>
              <a:ext cx="834142" cy="678092"/>
            </a:xfrm>
            <a:custGeom>
              <a:avLst/>
              <a:gdLst>
                <a:gd name="connsiteX0" fmla="*/ 122096 w 833718"/>
                <a:gd name="connsiteY0" fmla="*/ 556342 h 678436"/>
                <a:gd name="connsiteX1" fmla="*/ 68679 w 833718"/>
                <a:gd name="connsiteY1" fmla="*/ 32208 h 678436"/>
                <a:gd name="connsiteX2" fmla="*/ 94988 w 833718"/>
                <a:gd name="connsiteY2" fmla="*/ 0 h 678436"/>
                <a:gd name="connsiteX3" fmla="*/ 738731 w 833718"/>
                <a:gd name="connsiteY3" fmla="*/ 0 h 678436"/>
                <a:gd name="connsiteX4" fmla="*/ 765040 w 833718"/>
                <a:gd name="connsiteY4" fmla="*/ 32208 h 678436"/>
                <a:gd name="connsiteX5" fmla="*/ 711623 w 833718"/>
                <a:gd name="connsiteY5" fmla="*/ 556342 h 678436"/>
                <a:gd name="connsiteX6" fmla="*/ 122096 w 833718"/>
                <a:gd name="connsiteY6" fmla="*/ 556342 h 67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3718" h="678436">
                  <a:moveTo>
                    <a:pt x="122096" y="556342"/>
                  </a:moveTo>
                  <a:cubicBezTo>
                    <a:pt x="-20349" y="413897"/>
                    <a:pt x="-38155" y="194012"/>
                    <a:pt x="68679" y="32208"/>
                  </a:cubicBezTo>
                  <a:lnTo>
                    <a:pt x="94988" y="0"/>
                  </a:lnTo>
                  <a:lnTo>
                    <a:pt x="738731" y="0"/>
                  </a:lnTo>
                  <a:lnTo>
                    <a:pt x="765040" y="32208"/>
                  </a:lnTo>
                  <a:cubicBezTo>
                    <a:pt x="871873" y="194012"/>
                    <a:pt x="854068" y="413897"/>
                    <a:pt x="711623" y="556342"/>
                  </a:cubicBezTo>
                  <a:cubicBezTo>
                    <a:pt x="548830" y="719135"/>
                    <a:pt x="284889" y="719135"/>
                    <a:pt x="122096" y="55634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/>
            </a:p>
          </p:txBody>
        </p:sp>
        <p:sp>
          <p:nvSpPr>
            <p:cNvPr id="53" name="淘宝网Chenying0907出品 45"/>
            <p:cNvSpPr txBox="1">
              <a:spLocks noChangeArrowheads="1"/>
            </p:cNvSpPr>
            <p:nvPr/>
          </p:nvSpPr>
          <p:spPr bwMode="auto">
            <a:xfrm>
              <a:off x="3123828" y="1885458"/>
              <a:ext cx="726001" cy="5485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5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5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7" name="淘宝网Chenying0907出品 22"/>
          <p:cNvGrpSpPr/>
          <p:nvPr/>
        </p:nvGrpSpPr>
        <p:grpSpPr>
          <a:xfrm>
            <a:off x="6222165" y="1638999"/>
            <a:ext cx="3536826" cy="483211"/>
            <a:chOff x="6339097" y="1573726"/>
            <a:chExt cx="3744416" cy="511504"/>
          </a:xfrm>
          <a:solidFill>
            <a:srgbClr val="0070C0"/>
          </a:solidFill>
        </p:grpSpPr>
        <p:sp>
          <p:nvSpPr>
            <p:cNvPr id="58" name="圆角淘宝网Chenying0907出品 23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59" name="淘宝网Chenying0907出品 24"/>
            <p:cNvSpPr/>
            <p:nvPr/>
          </p:nvSpPr>
          <p:spPr>
            <a:xfrm>
              <a:off x="6723350" y="1614014"/>
              <a:ext cx="3360163" cy="456160"/>
            </a:xfrm>
            <a:prstGeom prst="rect">
              <a:avLst/>
            </a:prstGeom>
            <a:grpFill/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零星工程管理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3" name="淘宝网Chenying0907出品 28"/>
          <p:cNvGrpSpPr/>
          <p:nvPr/>
        </p:nvGrpSpPr>
        <p:grpSpPr>
          <a:xfrm>
            <a:off x="6222165" y="3466959"/>
            <a:ext cx="3536826" cy="483211"/>
            <a:chOff x="6339097" y="3296031"/>
            <a:chExt cx="3744416" cy="511504"/>
          </a:xfrm>
          <a:solidFill>
            <a:srgbClr val="0070C0"/>
          </a:solidFill>
        </p:grpSpPr>
        <p:sp>
          <p:nvSpPr>
            <p:cNvPr id="64" name="圆角淘宝网Chenying0907出品 29"/>
            <p:cNvSpPr/>
            <p:nvPr/>
          </p:nvSpPr>
          <p:spPr>
            <a:xfrm>
              <a:off x="6339097" y="3296031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65" name="淘宝网Chenying0907出品 30"/>
            <p:cNvSpPr/>
            <p:nvPr/>
          </p:nvSpPr>
          <p:spPr>
            <a:xfrm>
              <a:off x="6723349" y="3336319"/>
              <a:ext cx="3336266" cy="456160"/>
            </a:xfrm>
            <a:prstGeom prst="rect">
              <a:avLst/>
            </a:prstGeom>
            <a:grpFill/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en-US" altLang="zh-CN" sz="20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DICP</a:t>
              </a:r>
              <a:r>
                <a:rPr lang="zh-CN" altLang="en-US" sz="20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专属钉钉流程介绍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2" name="下箭头 71"/>
          <p:cNvSpPr/>
          <p:nvPr/>
        </p:nvSpPr>
        <p:spPr>
          <a:xfrm rot="16200000">
            <a:off x="4208084" y="1582001"/>
            <a:ext cx="544201" cy="642139"/>
          </a:xfrm>
          <a:prstGeom prst="down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399" tIns="43199" rIns="86399" bIns="43199" rtlCol="0" anchor="ctr"/>
          <a:lstStyle/>
          <a:p>
            <a:pPr algn="ctr"/>
            <a:endParaRPr lang="zh-CN" altLang="en-US" sz="20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125" y="5258036"/>
            <a:ext cx="2495201" cy="97312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675" y="4343124"/>
            <a:ext cx="800100" cy="800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332" y="1665277"/>
            <a:ext cx="3485164" cy="475434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7" t="-300" r="23192" b="11907"/>
          <a:stretch/>
        </p:blipFill>
        <p:spPr>
          <a:xfrm>
            <a:off x="4406078" y="1391686"/>
            <a:ext cx="2826286" cy="50706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44000" y="1400783"/>
            <a:ext cx="330740" cy="3364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9170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596E2-CD65-48BF-87D1-8BC17B8150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9" name="标题 1"/>
          <p:cNvSpPr txBox="1"/>
          <p:nvPr/>
        </p:nvSpPr>
        <p:spPr>
          <a:xfrm>
            <a:off x="889729" y="144594"/>
            <a:ext cx="10865585" cy="51281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零星</a:t>
            </a:r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工程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工作台</a:t>
            </a:r>
            <a:r>
              <a:rPr lang="en-US" altLang="zh-CN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---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申请入口</a:t>
            </a:r>
            <a:endParaRPr lang="en-US" altLang="zh-CN" sz="3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4063" y="665033"/>
            <a:ext cx="11108952" cy="112359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342900" indent="-342900" algn="just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  <a:buFont typeface="Wingdings" panose="05000000000000000000" pitchFamily="2" charset="2"/>
              <a:buChar char="l"/>
            </a:pP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采购与合同审批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2" name="右箭头 21"/>
          <p:cNvSpPr/>
          <p:nvPr/>
        </p:nvSpPr>
        <p:spPr>
          <a:xfrm>
            <a:off x="3837348" y="4131323"/>
            <a:ext cx="395297" cy="315891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4654376" y="5763237"/>
            <a:ext cx="7253417" cy="687705"/>
            <a:chOff x="5933718" y="4584006"/>
            <a:chExt cx="5252090" cy="687705"/>
          </a:xfrm>
        </p:grpSpPr>
        <p:sp>
          <p:nvSpPr>
            <p:cNvPr id="12" name="矩形 11"/>
            <p:cNvSpPr/>
            <p:nvPr/>
          </p:nvSpPr>
          <p:spPr>
            <a:xfrm>
              <a:off x="5933718" y="4763920"/>
              <a:ext cx="1507682" cy="447473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67"/>
            <p:cNvSpPr txBox="1"/>
            <p:nvPr/>
          </p:nvSpPr>
          <p:spPr>
            <a:xfrm>
              <a:off x="7853127" y="4584006"/>
              <a:ext cx="3332681" cy="687705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86694" tIns="43347" rIns="86694" bIns="43347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提示：</a:t>
              </a:r>
              <a:endParaRPr lang="en-US" altLang="zh-CN" sz="1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公开招标、综合评审的零星工程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由项目组织部门主管所领导审批</a:t>
              </a:r>
              <a:endPara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右箭头 15"/>
            <p:cNvSpPr/>
            <p:nvPr/>
          </p:nvSpPr>
          <p:spPr>
            <a:xfrm>
              <a:off x="7523888" y="4836841"/>
              <a:ext cx="292639" cy="315891"/>
            </a:xfrm>
            <a:prstGeom prst="rightArrow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734226" y="4041882"/>
            <a:ext cx="7091375" cy="964704"/>
            <a:chOff x="5933718" y="4445497"/>
            <a:chExt cx="5669254" cy="964704"/>
          </a:xfrm>
        </p:grpSpPr>
        <p:sp>
          <p:nvSpPr>
            <p:cNvPr id="19" name="矩形 18"/>
            <p:cNvSpPr/>
            <p:nvPr/>
          </p:nvSpPr>
          <p:spPr>
            <a:xfrm>
              <a:off x="5933718" y="4682820"/>
              <a:ext cx="1683272" cy="447473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67"/>
            <p:cNvSpPr txBox="1"/>
            <p:nvPr/>
          </p:nvSpPr>
          <p:spPr>
            <a:xfrm>
              <a:off x="8064502" y="4445497"/>
              <a:ext cx="3538470" cy="964704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86694" tIns="43347" rIns="86694" bIns="43347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提示：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立项审批</a:t>
              </a:r>
              <a:r>
                <a:rPr lang="zh-CN" altLang="en-US" sz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通过后审批单均会显示指定的归口部门（基建处）项目负责人，因系统问题请查看并勾选</a:t>
              </a:r>
              <a:endPara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1" name="右箭头 20"/>
            <p:cNvSpPr/>
            <p:nvPr/>
          </p:nvSpPr>
          <p:spPr>
            <a:xfrm>
              <a:off x="7694427" y="4814402"/>
              <a:ext cx="292639" cy="315891"/>
            </a:xfrm>
            <a:prstGeom prst="rightArrow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矩形 25"/>
          <p:cNvSpPr/>
          <p:nvPr/>
        </p:nvSpPr>
        <p:spPr>
          <a:xfrm>
            <a:off x="6938225" y="814393"/>
            <a:ext cx="5226111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latinLnBrk="0" hangingPunct="1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</a:pP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※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零星工程采购与合同申请前，必须通过立项审批</a:t>
            </a:r>
            <a:endParaRPr lang="en-US" altLang="zh-CN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967476" y="6542978"/>
            <a:ext cx="10670351" cy="612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300" b="1" kern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注：审批通过后，</a:t>
            </a:r>
            <a:r>
              <a:rPr lang="zh-CN" altLang="en-US" sz="13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勘察、设计、监理、运行保障及其他等服务的采购</a:t>
            </a:r>
            <a:r>
              <a:rPr lang="zh-CN" altLang="en-US" sz="13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，不</a:t>
            </a:r>
            <a:r>
              <a:rPr lang="zh-CN" altLang="en-US" sz="13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进行过程、验收管理，至此环节即结束，按照合同要求支付款项</a:t>
            </a: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en-US" altLang="zh-CN" sz="13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65468" y="1203612"/>
            <a:ext cx="25809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</a:pPr>
            <a:r>
              <a:rPr lang="en-US" altLang="zh-CN" sz="1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 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行政经费</a:t>
            </a:r>
            <a:r>
              <a:rPr lang="zh-CN" altLang="en-US" sz="1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审批</a:t>
            </a:r>
            <a:endParaRPr lang="en-US" altLang="zh-CN" sz="1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3880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3550" y="1495386"/>
            <a:ext cx="7264950" cy="5315349"/>
          </a:xfrm>
          <a:prstGeom prst="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</p:spPr>
      </p:pic>
      <p:sp>
        <p:nvSpPr>
          <p:cNvPr id="1049170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596E2-CD65-48BF-87D1-8BC17B8150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21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9" name="标题 1"/>
          <p:cNvSpPr txBox="1"/>
          <p:nvPr/>
        </p:nvSpPr>
        <p:spPr>
          <a:xfrm>
            <a:off x="889729" y="144594"/>
            <a:ext cx="10865585" cy="51281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零星</a:t>
            </a:r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工程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工作台</a:t>
            </a:r>
            <a:r>
              <a:rPr lang="en-US" altLang="zh-CN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---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申请入口</a:t>
            </a:r>
            <a:endParaRPr lang="en-US" altLang="zh-CN" sz="3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4063" y="665033"/>
            <a:ext cx="11108952" cy="112359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342900" indent="-342900" algn="just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  <a:buFont typeface="Wingdings" panose="05000000000000000000" pitchFamily="2" charset="2"/>
              <a:buChar char="l"/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过程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申请</a:t>
            </a:r>
            <a:endParaRPr lang="en-US" altLang="zh-CN" sz="24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</a:pPr>
            <a:endParaRPr lang="en-US" altLang="zh-CN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71712" y="814049"/>
            <a:ext cx="7765267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latinLnBrk="0" hangingPunct="1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</a:pP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※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采购合同申请审核通过后，施工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类、设备材料采购类项目须进行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过程申请</a:t>
            </a:r>
            <a:endParaRPr lang="en-US" altLang="zh-CN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889729" y="4484492"/>
            <a:ext cx="5163940" cy="2326243"/>
            <a:chOff x="-1793713" y="5326759"/>
            <a:chExt cx="6353940" cy="2326243"/>
          </a:xfrm>
        </p:grpSpPr>
        <p:sp>
          <p:nvSpPr>
            <p:cNvPr id="3" name="矩形 2"/>
            <p:cNvSpPr/>
            <p:nvPr/>
          </p:nvSpPr>
          <p:spPr>
            <a:xfrm>
              <a:off x="2196651" y="5605390"/>
              <a:ext cx="2363576" cy="2047612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右箭头 9"/>
            <p:cNvSpPr/>
            <p:nvPr/>
          </p:nvSpPr>
          <p:spPr>
            <a:xfrm rot="10800000">
              <a:off x="1373652" y="6192687"/>
              <a:ext cx="378551" cy="285838"/>
            </a:xfrm>
            <a:prstGeom prst="rightArrow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67"/>
            <p:cNvSpPr txBox="1"/>
            <p:nvPr/>
          </p:nvSpPr>
          <p:spPr>
            <a:xfrm>
              <a:off x="-1793713" y="5326759"/>
              <a:ext cx="2968584" cy="2118866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86694" tIns="43347" rIns="86694" bIns="43347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提示：</a:t>
              </a:r>
              <a:r>
                <a:rPr lang="zh-CN" altLang="en-US" sz="12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危险作业类别</a:t>
              </a:r>
              <a:endParaRPr lang="en-US" altLang="zh-CN" sz="1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 marL="228600" indent="-228600">
                <a:lnSpc>
                  <a:spcPct val="150000"/>
                </a:lnSpc>
                <a:buAutoNum type="circleNumDbPlain"/>
              </a:pPr>
              <a:r>
                <a:rPr lang="zh-CN" altLang="en-US" sz="12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请提前与施工单位做好施工</a:t>
              </a:r>
              <a:r>
                <a:rPr lang="zh-CN" altLang="en-US" sz="12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方案</a:t>
              </a:r>
              <a:r>
                <a:rPr lang="zh-CN" altLang="en-US" sz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，实事求是</a:t>
              </a:r>
              <a:r>
                <a:rPr lang="zh-CN" altLang="en-US" sz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选择施工中涉及的六</a:t>
              </a:r>
              <a:r>
                <a:rPr lang="zh-CN" altLang="en-US" sz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类危险</a:t>
              </a:r>
              <a:r>
                <a:rPr lang="zh-CN" altLang="en-US" sz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作业（动火作业、动土作业、临时用电作业、吊装作业、受限空间作业）</a:t>
              </a:r>
              <a:endParaRPr lang="en-US" altLang="zh-CN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28600" indent="-228600">
                <a:lnSpc>
                  <a:spcPct val="150000"/>
                </a:lnSpc>
                <a:buAutoNum type="circleNumDbPlain"/>
              </a:pPr>
              <a:r>
                <a:rPr lang="zh-CN" altLang="en-US" sz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如</a:t>
              </a:r>
              <a:r>
                <a:rPr lang="zh-CN" altLang="en-US" sz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不涉及</a:t>
              </a:r>
              <a:r>
                <a:rPr lang="zh-CN" altLang="en-US" sz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选择不涉及危险作业</a:t>
              </a:r>
              <a:endParaRPr lang="en-US" altLang="zh-CN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430920" y="3976097"/>
            <a:ext cx="3315849" cy="2811909"/>
            <a:chOff x="5349115" y="4814493"/>
            <a:chExt cx="3320502" cy="2811909"/>
          </a:xfrm>
        </p:grpSpPr>
        <p:sp>
          <p:nvSpPr>
            <p:cNvPr id="12" name="矩形 11"/>
            <p:cNvSpPr/>
            <p:nvPr/>
          </p:nvSpPr>
          <p:spPr>
            <a:xfrm>
              <a:off x="5349115" y="4814493"/>
              <a:ext cx="3320502" cy="866920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67"/>
            <p:cNvSpPr txBox="1"/>
            <p:nvPr/>
          </p:nvSpPr>
          <p:spPr>
            <a:xfrm>
              <a:off x="5670238" y="6153867"/>
              <a:ext cx="2859798" cy="1472535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86694" tIns="43347" rIns="86694" bIns="43347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提示：</a:t>
              </a:r>
              <a:r>
                <a:rPr lang="zh-CN" altLang="en-US" sz="12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安全保密教育档案</a:t>
              </a:r>
              <a:endParaRPr lang="en-US" altLang="zh-CN" sz="12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2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12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、此文件须原件留存</a:t>
              </a:r>
              <a:endParaRPr lang="en-US" altLang="zh-CN" sz="1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、钉钉申请中仅提供模板，请申请人下载打印，签字盖章后提交至</a:t>
              </a:r>
              <a:r>
                <a:rPr lang="zh-CN" altLang="en-US" sz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基建处业务</a:t>
              </a:r>
              <a:r>
                <a:rPr lang="zh-CN" altLang="en-US" sz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主管本项目</a:t>
              </a:r>
              <a:r>
                <a:rPr lang="zh-CN" altLang="en-US" sz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负责人</a:t>
              </a:r>
              <a:endParaRPr lang="en-US" altLang="zh-CN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右箭头 15"/>
            <p:cNvSpPr/>
            <p:nvPr/>
          </p:nvSpPr>
          <p:spPr>
            <a:xfrm rot="5400000">
              <a:off x="6925727" y="5809494"/>
              <a:ext cx="348823" cy="253368"/>
            </a:xfrm>
            <a:prstGeom prst="rightArrow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889728" y="1556769"/>
            <a:ext cx="2412613" cy="2076247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4" tIns="43347" rIns="86694" bIns="43347" rtlCol="0" anchor="ctr"/>
          <a:lstStyle/>
          <a:p>
            <a:pPr>
              <a:lnSpc>
                <a:spcPct val="130000"/>
              </a:lnSpc>
            </a:pPr>
            <a:endParaRPr lang="en-US" altLang="zh-CN" sz="16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提示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endParaRPr lang="en-US" altLang="zh-CN" sz="16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施工</a:t>
            </a:r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类、与工程建设有关的公用设备、主要材料等货物的采购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的零星工程须进行过程申请，</a:t>
            </a:r>
            <a:r>
              <a:rPr lang="zh-CN" altLang="en-US" sz="1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否则不能进行施工</a:t>
            </a:r>
            <a:endParaRPr lang="en-US" altLang="zh-CN" sz="12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勘察、设计、监理、运行保障及其他等服务的采购，</a:t>
            </a:r>
            <a:r>
              <a:rPr lang="zh-CN" altLang="en-US" sz="1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不进行过程、验收管理</a:t>
            </a:r>
            <a:endParaRPr lang="en-US" altLang="zh-CN" sz="14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en-US" altLang="zh-CN" sz="1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207848" y="2239766"/>
            <a:ext cx="2612541" cy="75001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右箭头 18"/>
          <p:cNvSpPr/>
          <p:nvPr/>
        </p:nvSpPr>
        <p:spPr>
          <a:xfrm>
            <a:off x="6934272" y="2371244"/>
            <a:ext cx="409192" cy="223648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67"/>
          <p:cNvSpPr txBox="1"/>
          <p:nvPr/>
        </p:nvSpPr>
        <p:spPr>
          <a:xfrm>
            <a:off x="7457347" y="1937647"/>
            <a:ext cx="3289422" cy="91853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86694" tIns="43347" rIns="86694" bIns="4334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提示：</a:t>
            </a:r>
            <a:endParaRPr lang="en-US" altLang="zh-CN" sz="12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根据本部门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研究组已申请通过立项、采购合同审批单进行选择关联查看</a:t>
            </a:r>
            <a:endParaRPr lang="en-US" altLang="zh-CN" sz="1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8" t="234" r="21916" b="10666"/>
          <a:stretch/>
        </p:blipFill>
        <p:spPr>
          <a:xfrm>
            <a:off x="4541178" y="1415654"/>
            <a:ext cx="3449202" cy="49645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44000" y="1400783"/>
            <a:ext cx="330740" cy="3364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9170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596E2-CD65-48BF-87D1-8BC17B8150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22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9" name="标题 1"/>
          <p:cNvSpPr txBox="1"/>
          <p:nvPr/>
        </p:nvSpPr>
        <p:spPr>
          <a:xfrm>
            <a:off x="889729" y="144594"/>
            <a:ext cx="10865585" cy="51281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零星</a:t>
            </a:r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工程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工作台</a:t>
            </a:r>
            <a:r>
              <a:rPr lang="en-US" altLang="zh-CN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---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申请入口</a:t>
            </a:r>
            <a:endParaRPr lang="en-US" altLang="zh-CN" sz="3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4063" y="665033"/>
            <a:ext cx="11108952" cy="112359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342900" indent="-342900" algn="just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  <a:buFont typeface="Wingdings" panose="05000000000000000000" pitchFamily="2" charset="2"/>
              <a:buChar char="l"/>
            </a:pP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过程审批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2" name="右箭头 21"/>
          <p:cNvSpPr/>
          <p:nvPr/>
        </p:nvSpPr>
        <p:spPr>
          <a:xfrm>
            <a:off x="3837348" y="4131323"/>
            <a:ext cx="395297" cy="315891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4922286" y="2489086"/>
            <a:ext cx="7091375" cy="1195536"/>
            <a:chOff x="5933718" y="4311935"/>
            <a:chExt cx="5669254" cy="1195536"/>
          </a:xfrm>
        </p:grpSpPr>
        <p:sp>
          <p:nvSpPr>
            <p:cNvPr id="19" name="矩形 18"/>
            <p:cNvSpPr/>
            <p:nvPr/>
          </p:nvSpPr>
          <p:spPr>
            <a:xfrm>
              <a:off x="5933718" y="4682820"/>
              <a:ext cx="1683272" cy="447473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67"/>
            <p:cNvSpPr txBox="1"/>
            <p:nvPr/>
          </p:nvSpPr>
          <p:spPr>
            <a:xfrm>
              <a:off x="8064502" y="4311935"/>
              <a:ext cx="3538470" cy="1195536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86694" tIns="43347" rIns="86694" bIns="43347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提示：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2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12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、申请人</a:t>
              </a:r>
              <a:r>
                <a:rPr lang="zh-CN" altLang="en-US" sz="12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需要在表单中再次上传施工单位盖章的施工许可证电子版后，才能在审批流中通过进行下一级</a:t>
              </a:r>
              <a:r>
                <a:rPr lang="zh-CN" altLang="en-US" sz="12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审批</a:t>
              </a:r>
              <a:endParaRPr lang="en-US" altLang="zh-CN" sz="12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2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12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、请参考</a:t>
              </a:r>
              <a:r>
                <a:rPr lang="en-US" altLang="zh-CN" sz="12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PPT-P23</a:t>
              </a:r>
              <a:r>
                <a:rPr lang="zh-CN" altLang="en-US" sz="12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页 </a:t>
              </a:r>
              <a:r>
                <a:rPr lang="zh-CN" altLang="en-US" sz="12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施工</a:t>
              </a:r>
              <a:r>
                <a:rPr lang="zh-CN" altLang="en-US" sz="12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许可证模板</a:t>
              </a:r>
              <a:r>
                <a:rPr lang="zh-CN" altLang="en-US" sz="12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下载</a:t>
              </a:r>
              <a:endParaRPr lang="en-US" altLang="zh-CN" sz="1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21" name="右箭头 20"/>
            <p:cNvSpPr/>
            <p:nvPr/>
          </p:nvSpPr>
          <p:spPr>
            <a:xfrm>
              <a:off x="7694427" y="4814402"/>
              <a:ext cx="292639" cy="315891"/>
            </a:xfrm>
            <a:prstGeom prst="rightArrow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233" y="1322460"/>
            <a:ext cx="2713220" cy="547398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5" name="矩形 24"/>
          <p:cNvSpPr/>
          <p:nvPr/>
        </p:nvSpPr>
        <p:spPr>
          <a:xfrm>
            <a:off x="5210775" y="814049"/>
            <a:ext cx="6841938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latinLnBrk="0" hangingPunct="1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</a:pP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※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采购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合同审核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通过后，施工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类、设备材料采购类须进行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过程申请</a:t>
            </a:r>
            <a:endParaRPr lang="en-US" altLang="zh-CN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770614" y="6574717"/>
            <a:ext cx="53912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kern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注：审批通过后</a:t>
            </a:r>
            <a:r>
              <a:rPr lang="zh-CN" altLang="en-US" sz="1400" b="1" kern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，系统抄送</a:t>
            </a:r>
            <a:r>
              <a:rPr lang="zh-CN" altLang="en-US" sz="1400" b="1" kern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给综合</a:t>
            </a:r>
            <a:r>
              <a:rPr lang="zh-CN" altLang="en-US" sz="1400" b="1" kern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管理处报</a:t>
            </a:r>
            <a:r>
              <a:rPr lang="zh-CN" altLang="en-US" sz="1400" b="1" kern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备及协调现场施工事宜</a:t>
            </a:r>
            <a:endParaRPr lang="zh-CN" altLang="en-US" sz="1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922286" y="4572791"/>
            <a:ext cx="7164439" cy="918537"/>
            <a:chOff x="4922286" y="4572791"/>
            <a:chExt cx="7164439" cy="918537"/>
          </a:xfrm>
        </p:grpSpPr>
        <p:grpSp>
          <p:nvGrpSpPr>
            <p:cNvPr id="24" name="组合 23"/>
            <p:cNvGrpSpPr/>
            <p:nvPr/>
          </p:nvGrpSpPr>
          <p:grpSpPr>
            <a:xfrm>
              <a:off x="4922286" y="4925534"/>
              <a:ext cx="2584474" cy="447473"/>
              <a:chOff x="5933718" y="4702276"/>
              <a:chExt cx="2066178" cy="447473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933718" y="4702276"/>
                <a:ext cx="1683272" cy="447473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右箭头 15"/>
              <p:cNvSpPr/>
              <p:nvPr/>
            </p:nvSpPr>
            <p:spPr>
              <a:xfrm>
                <a:off x="7707257" y="4715822"/>
                <a:ext cx="292639" cy="315891"/>
              </a:xfrm>
              <a:prstGeom prst="rightArrow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" name="TextBox 67"/>
            <p:cNvSpPr txBox="1"/>
            <p:nvPr/>
          </p:nvSpPr>
          <p:spPr>
            <a:xfrm>
              <a:off x="7576670" y="4572791"/>
              <a:ext cx="4510055" cy="918537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86694" tIns="43347" rIns="86694" bIns="43347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提示：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立项、采购合同批通过后审批单均会显示指定的归口部门（基建处）项目负责人，因系统问题请查看并勾选</a:t>
              </a:r>
              <a:endParaRPr lang="en-US" altLang="zh-CN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9392" y="1876026"/>
            <a:ext cx="4147415" cy="2577492"/>
          </a:xfrm>
          <a:prstGeom prst="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</p:spPr>
      </p:pic>
      <p:sp>
        <p:nvSpPr>
          <p:cNvPr id="1049170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596E2-CD65-48BF-87D1-8BC17B8150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23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9" name="标题 1"/>
          <p:cNvSpPr txBox="1"/>
          <p:nvPr/>
        </p:nvSpPr>
        <p:spPr>
          <a:xfrm>
            <a:off x="889729" y="144594"/>
            <a:ext cx="10865585" cy="51281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零星</a:t>
            </a:r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工程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工作台</a:t>
            </a:r>
            <a:r>
              <a:rPr lang="en-US" altLang="zh-CN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---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申请入口</a:t>
            </a:r>
            <a:endParaRPr lang="en-US" altLang="zh-CN" sz="3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4063" y="665033"/>
            <a:ext cx="11108952" cy="112359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342900" indent="-342900" algn="just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  <a:buFont typeface="Wingdings" panose="05000000000000000000" pitchFamily="2" charset="2"/>
              <a:buChar char="l"/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施工许可证模板下载</a:t>
            </a:r>
            <a:endParaRPr lang="en-US" altLang="zh-CN" sz="24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</a:pPr>
            <a:endParaRPr lang="en-US" altLang="zh-CN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71712" y="814049"/>
            <a:ext cx="7765267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latinLnBrk="0" hangingPunct="1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</a:pP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※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采购合同申请审核通过后，施工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类、设备材料采购类项目须进行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过程申请</a:t>
            </a:r>
            <a:endParaRPr lang="en-US" altLang="zh-CN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右箭头 6"/>
          <p:cNvSpPr/>
          <p:nvPr/>
        </p:nvSpPr>
        <p:spPr>
          <a:xfrm rot="10800000" flipH="1">
            <a:off x="9252874" y="2626431"/>
            <a:ext cx="307654" cy="285838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67"/>
          <p:cNvSpPr txBox="1"/>
          <p:nvPr/>
        </p:nvSpPr>
        <p:spPr>
          <a:xfrm>
            <a:off x="9587023" y="1876025"/>
            <a:ext cx="2505660" cy="147253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86694" tIns="43347" rIns="86694" bIns="4334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提示：</a:t>
            </a:r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施工许可证乙方盖章模板</a:t>
            </a:r>
            <a:endParaRPr lang="en-US" altLang="zh-CN" sz="12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1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、提交申请后点击打印图标选择施工许可证乙方盖章模板进行打印</a:t>
            </a:r>
            <a:endParaRPr lang="en-US" altLang="zh-CN" sz="12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、打印纸质文件后提供给乙方单位线下签字盖章后上传至申请中</a:t>
            </a:r>
          </a:p>
        </p:txBody>
      </p:sp>
      <p:sp>
        <p:nvSpPr>
          <p:cNvPr id="10" name="TextBox 67"/>
          <p:cNvSpPr txBox="1"/>
          <p:nvPr/>
        </p:nvSpPr>
        <p:spPr>
          <a:xfrm>
            <a:off x="270175" y="4832049"/>
            <a:ext cx="9202598" cy="114937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86694" tIns="43347" rIns="86694" bIns="4334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提示：</a:t>
            </a:r>
            <a:endParaRPr lang="en-US" altLang="zh-CN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1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、过程申请提交后，返回到</a:t>
            </a:r>
            <a:r>
              <a:rPr lang="zh-CN" altLang="en-US" sz="1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过程管理</a:t>
            </a:r>
            <a:r>
              <a:rPr lang="zh-CN" altLang="en-US" sz="1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中，进行施工许可模板下载发给施工</a:t>
            </a:r>
            <a:r>
              <a:rPr lang="en-US" altLang="zh-CN" sz="1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lang="zh-CN" altLang="en-US" sz="1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采购单位线下签字盖章</a:t>
            </a:r>
            <a:endParaRPr lang="en-US" altLang="zh-CN" sz="14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1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、申请人需要在表单中再次上传</a:t>
            </a:r>
            <a:r>
              <a:rPr lang="zh-CN" altLang="en-US" sz="1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施工</a:t>
            </a:r>
            <a:r>
              <a:rPr lang="en-US" altLang="zh-CN" sz="1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lang="zh-CN" altLang="en-US" sz="1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采购</a:t>
            </a:r>
            <a:r>
              <a:rPr lang="zh-CN" altLang="en-US" sz="1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单位盖章的施工许可证电子版后，才能在审批流中通过进行下一级审批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b="1276"/>
          <a:stretch/>
        </p:blipFill>
        <p:spPr>
          <a:xfrm>
            <a:off x="270176" y="1876025"/>
            <a:ext cx="4719510" cy="2577492"/>
          </a:xfrm>
          <a:prstGeom prst="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</p:spPr>
      </p:pic>
      <p:sp>
        <p:nvSpPr>
          <p:cNvPr id="12" name="右箭头 11"/>
          <p:cNvSpPr/>
          <p:nvPr/>
        </p:nvSpPr>
        <p:spPr>
          <a:xfrm rot="10800000" flipH="1">
            <a:off x="4887598" y="2626432"/>
            <a:ext cx="307654" cy="285838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9010" y="3435953"/>
            <a:ext cx="2361205" cy="3308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5451" y="1876025"/>
            <a:ext cx="4077508" cy="2577492"/>
          </a:xfrm>
          <a:prstGeom prst="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</p:spPr>
      </p:pic>
      <p:sp>
        <p:nvSpPr>
          <p:cNvPr id="1049170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596E2-CD65-48BF-87D1-8BC17B8150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24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9" name="标题 1"/>
          <p:cNvSpPr txBox="1"/>
          <p:nvPr/>
        </p:nvSpPr>
        <p:spPr>
          <a:xfrm>
            <a:off x="889729" y="144594"/>
            <a:ext cx="10865585" cy="51281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零星</a:t>
            </a:r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工程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工作台</a:t>
            </a:r>
            <a:r>
              <a:rPr lang="en-US" altLang="zh-CN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---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申请入口</a:t>
            </a:r>
            <a:endParaRPr lang="en-US" altLang="zh-CN" sz="3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4063" y="665033"/>
            <a:ext cx="11108952" cy="112359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342900" indent="-342900" algn="just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  <a:buFont typeface="Wingdings" panose="05000000000000000000" pitchFamily="2" charset="2"/>
              <a:buChar char="l"/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施工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许可证（审批通过）下载</a:t>
            </a:r>
            <a:endParaRPr lang="en-US" altLang="zh-CN" sz="24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</a:pPr>
            <a:endParaRPr lang="en-US" altLang="zh-CN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75162" y="814049"/>
            <a:ext cx="6841938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latinLnBrk="0" hangingPunct="1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</a:pP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※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采购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合同审核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通过后，施工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类、设备材料采购类须进行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过程申请</a:t>
            </a:r>
            <a:endParaRPr lang="en-US" altLang="zh-CN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右箭头 6"/>
          <p:cNvSpPr/>
          <p:nvPr/>
        </p:nvSpPr>
        <p:spPr>
          <a:xfrm rot="10800000" flipH="1">
            <a:off x="9252874" y="2626431"/>
            <a:ext cx="307654" cy="285838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b="1276"/>
          <a:stretch/>
        </p:blipFill>
        <p:spPr>
          <a:xfrm>
            <a:off x="270176" y="1876025"/>
            <a:ext cx="4719510" cy="2577492"/>
          </a:xfrm>
          <a:prstGeom prst="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</p:spPr>
      </p:pic>
      <p:sp>
        <p:nvSpPr>
          <p:cNvPr id="12" name="右箭头 11"/>
          <p:cNvSpPr/>
          <p:nvPr/>
        </p:nvSpPr>
        <p:spPr>
          <a:xfrm rot="10800000" flipH="1">
            <a:off x="4887598" y="2626432"/>
            <a:ext cx="307654" cy="285838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67"/>
          <p:cNvSpPr txBox="1"/>
          <p:nvPr/>
        </p:nvSpPr>
        <p:spPr>
          <a:xfrm>
            <a:off x="564063" y="5203924"/>
            <a:ext cx="8672174" cy="1195536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86694" tIns="43347" rIns="86694" bIns="4334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提示：</a:t>
            </a:r>
            <a:r>
              <a:rPr lang="zh-CN" altLang="en-US" sz="16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施工许可证审批通过打印模板</a:t>
            </a:r>
            <a:endParaRPr lang="en-US" altLang="zh-CN" sz="16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审批通过后点击打印图标选择施工许可证（审批通过后）进行打印</a:t>
            </a:r>
            <a:endParaRPr lang="en-US" altLang="zh-CN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、打印纸质文件后粘贴于施工现场，并为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后续结算审核及备查</a:t>
            </a:r>
            <a:r>
              <a: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使用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601868" y="1708573"/>
            <a:ext cx="2361205" cy="3308765"/>
            <a:chOff x="9601868" y="1708573"/>
            <a:chExt cx="2361205" cy="3308765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01868" y="1708573"/>
              <a:ext cx="2361205" cy="330876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grpSp>
          <p:nvGrpSpPr>
            <p:cNvPr id="4" name="组合 3"/>
            <p:cNvGrpSpPr/>
            <p:nvPr/>
          </p:nvGrpSpPr>
          <p:grpSpPr>
            <a:xfrm>
              <a:off x="9641238" y="3443584"/>
              <a:ext cx="2266556" cy="1411379"/>
              <a:chOff x="9641238" y="3443584"/>
              <a:chExt cx="2266556" cy="1411379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10008668" y="3443584"/>
                <a:ext cx="381504" cy="1502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00" dirty="0" smtClean="0">
                    <a:solidFill>
                      <a:schemeClr val="bg2">
                        <a:lumMod val="60000"/>
                        <a:lumOff val="40000"/>
                      </a:schemeClr>
                    </a:solidFill>
                    <a:latin typeface="+mj-ea"/>
                    <a:ea typeface="+mj-ea"/>
                  </a:rPr>
                  <a:t>XX</a:t>
                </a:r>
                <a:endParaRPr lang="zh-CN" altLang="en-US" sz="900" dirty="0">
                  <a:solidFill>
                    <a:schemeClr val="bg2">
                      <a:lumMod val="60000"/>
                      <a:lumOff val="40000"/>
                    </a:schemeClr>
                  </a:solidFill>
                  <a:latin typeface="+mj-ea"/>
                  <a:ea typeface="+mj-ea"/>
                </a:endParaRPr>
              </a:p>
            </p:txBody>
          </p:sp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008668" y="3647678"/>
                <a:ext cx="303092" cy="330085"/>
              </a:xfrm>
              <a:prstGeom prst="rect">
                <a:avLst/>
              </a:prstGeom>
            </p:spPr>
          </p:pic>
          <p:pic>
            <p:nvPicPr>
              <p:cNvPr id="31" name="图片 30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641238" y="4214465"/>
                <a:ext cx="2266556" cy="640498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078531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9" t="9729" r="1310" b="992"/>
          <a:stretch>
            <a:fillRect/>
          </a:stretch>
        </p:blipFill>
        <p:spPr>
          <a:xfrm>
            <a:off x="3232558" y="1470897"/>
            <a:ext cx="7877184" cy="4706168"/>
          </a:xfrm>
          <a:prstGeom prst="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</p:spPr>
      </p:pic>
      <p:sp>
        <p:nvSpPr>
          <p:cNvPr id="1049170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596E2-CD65-48BF-87D1-8BC17B8150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25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9" name="标题 1"/>
          <p:cNvSpPr txBox="1"/>
          <p:nvPr/>
        </p:nvSpPr>
        <p:spPr>
          <a:xfrm>
            <a:off x="889729" y="144594"/>
            <a:ext cx="10865585" cy="51281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零星</a:t>
            </a:r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工程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工作台</a:t>
            </a:r>
            <a:r>
              <a:rPr lang="en-US" altLang="zh-CN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---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申请入口</a:t>
            </a:r>
            <a:endParaRPr lang="en-US" altLang="zh-CN" sz="3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4063" y="665033"/>
            <a:ext cx="11108952" cy="112359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342900" indent="-342900" algn="just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  <a:buFont typeface="Wingdings" panose="05000000000000000000" pitchFamily="2" charset="2"/>
              <a:buChar char="l"/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验收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申请</a:t>
            </a:r>
            <a:endParaRPr lang="en-US" altLang="zh-CN" sz="24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</a:pPr>
            <a:endParaRPr lang="en-US" altLang="zh-CN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02546" y="814049"/>
            <a:ext cx="7303602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latinLnBrk="0" hangingPunct="1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</a:pP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※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施工类、设备材料采购类项目过程申请、实施完工，须进行验收申请</a:t>
            </a:r>
            <a:endParaRPr lang="en-US" altLang="zh-CN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9068779" y="3359158"/>
            <a:ext cx="1937578" cy="2521914"/>
            <a:chOff x="5892799" y="5362713"/>
            <a:chExt cx="2859801" cy="2521914"/>
          </a:xfrm>
        </p:grpSpPr>
        <p:sp>
          <p:nvSpPr>
            <p:cNvPr id="12" name="矩形 11"/>
            <p:cNvSpPr/>
            <p:nvPr/>
          </p:nvSpPr>
          <p:spPr>
            <a:xfrm>
              <a:off x="5892799" y="5362713"/>
              <a:ext cx="2859798" cy="725245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67"/>
            <p:cNvSpPr txBox="1"/>
            <p:nvPr/>
          </p:nvSpPr>
          <p:spPr>
            <a:xfrm>
              <a:off x="5892802" y="6412092"/>
              <a:ext cx="2859798" cy="1472535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86694" tIns="43347" rIns="86694" bIns="43347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提示：</a:t>
              </a:r>
              <a:r>
                <a:rPr lang="zh-CN" altLang="en-US" sz="12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供应商评价</a:t>
              </a:r>
              <a:endParaRPr lang="en-US" altLang="zh-CN" sz="12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、综合评价供应商服务、质量及其他方面</a:t>
              </a:r>
              <a:endParaRPr lang="en-US" altLang="zh-CN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、评价结果汇总到供应商管理模块，供全所参考</a:t>
              </a:r>
              <a:endParaRPr lang="en-US" altLang="zh-CN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右箭头 15"/>
            <p:cNvSpPr/>
            <p:nvPr/>
          </p:nvSpPr>
          <p:spPr>
            <a:xfrm rot="5400000">
              <a:off x="7055179" y="6076682"/>
              <a:ext cx="324133" cy="346693"/>
            </a:xfrm>
            <a:prstGeom prst="rightArrow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323637" y="1500725"/>
            <a:ext cx="2671970" cy="3716865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4" tIns="43347" rIns="86694" bIns="43347" rtlCol="0" anchor="ctr"/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提示：</a:t>
            </a:r>
            <a:r>
              <a:rPr lang="en-US" altLang="zh-CN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施工类、与工程建设有关的公用设备、主要材料等货物的采购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的零星工程完工后，须提交验收申请，</a:t>
            </a:r>
            <a:r>
              <a:rPr lang="zh-CN" altLang="en-US" sz="1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否则不能进行结算审核或报销</a:t>
            </a:r>
            <a:endParaRPr lang="en-US" altLang="zh-CN" sz="14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勘察、设计、监理、运行保障及其他等服务的采购，</a:t>
            </a:r>
            <a:r>
              <a:rPr lang="zh-CN" altLang="en-US" sz="1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z="1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进行过程、验收</a:t>
            </a:r>
            <a:r>
              <a:rPr lang="zh-CN" altLang="en-US" sz="1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管理，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按照合同要求支付款项</a:t>
            </a:r>
            <a:endParaRPr lang="en-US" altLang="zh-CN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6" r="21912" b="10135"/>
          <a:stretch/>
        </p:blipFill>
        <p:spPr>
          <a:xfrm>
            <a:off x="4329507" y="1500027"/>
            <a:ext cx="3499402" cy="48494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44000" y="1400783"/>
            <a:ext cx="330740" cy="3364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9170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596E2-CD65-48BF-87D1-8BC17B8150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26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9" name="标题 1"/>
          <p:cNvSpPr txBox="1"/>
          <p:nvPr/>
        </p:nvSpPr>
        <p:spPr>
          <a:xfrm>
            <a:off x="889729" y="144594"/>
            <a:ext cx="10865585" cy="51281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零星</a:t>
            </a:r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工程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工作台</a:t>
            </a:r>
            <a:r>
              <a:rPr lang="en-US" altLang="zh-CN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---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申请入口</a:t>
            </a:r>
            <a:endParaRPr lang="en-US" altLang="zh-CN" sz="3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4063" y="665033"/>
            <a:ext cx="11108952" cy="112359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342900" indent="-342900" algn="just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  <a:buFont typeface="Wingdings" panose="05000000000000000000" pitchFamily="2" charset="2"/>
              <a:buChar char="l"/>
            </a:pP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验收审批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2" name="右箭头 21"/>
          <p:cNvSpPr/>
          <p:nvPr/>
        </p:nvSpPr>
        <p:spPr>
          <a:xfrm>
            <a:off x="3837348" y="4131323"/>
            <a:ext cx="395297" cy="315891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4873503" y="4466266"/>
            <a:ext cx="7225904" cy="918537"/>
            <a:chOff x="5933718" y="4311935"/>
            <a:chExt cx="5669254" cy="918537"/>
          </a:xfrm>
        </p:grpSpPr>
        <p:sp>
          <p:nvSpPr>
            <p:cNvPr id="19" name="矩形 18"/>
            <p:cNvSpPr/>
            <p:nvPr/>
          </p:nvSpPr>
          <p:spPr>
            <a:xfrm>
              <a:off x="5933718" y="4682820"/>
              <a:ext cx="1683272" cy="447473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67"/>
            <p:cNvSpPr txBox="1"/>
            <p:nvPr/>
          </p:nvSpPr>
          <p:spPr>
            <a:xfrm>
              <a:off x="8064502" y="4311935"/>
              <a:ext cx="3538470" cy="918537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86694" tIns="43347" rIns="86694" bIns="43347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提示：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立项、采购合同、过程审批通过后审批单均会显示指定的归口部门（基建处）项目负责人，因系统问题请查看并勾选</a:t>
              </a:r>
              <a:endParaRPr lang="en-US" altLang="zh-CN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1" name="右箭头 20"/>
            <p:cNvSpPr/>
            <p:nvPr/>
          </p:nvSpPr>
          <p:spPr>
            <a:xfrm>
              <a:off x="7694427" y="4814402"/>
              <a:ext cx="292639" cy="315891"/>
            </a:xfrm>
            <a:prstGeom prst="rightArrow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4702546" y="814049"/>
            <a:ext cx="7303602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latinLnBrk="0" hangingPunct="1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</a:pP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※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施工类、设备材料采购类项目过程申请、实施完工，须进行验收申请</a:t>
            </a:r>
            <a:endParaRPr lang="en-US" altLang="zh-CN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328" y="1321880"/>
            <a:ext cx="2605887" cy="547398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5" name="矩形 24"/>
          <p:cNvSpPr/>
          <p:nvPr/>
        </p:nvSpPr>
        <p:spPr>
          <a:xfrm>
            <a:off x="6800781" y="6565092"/>
            <a:ext cx="53912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kern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注：审批通过后，抄送给综合管理处安全及动力保障相关人员报备</a:t>
            </a:r>
            <a:endParaRPr lang="zh-CN" altLang="en-US" sz="1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922286" y="2489086"/>
            <a:ext cx="7091375" cy="1195536"/>
            <a:chOff x="5933718" y="4311935"/>
            <a:chExt cx="5669254" cy="1195536"/>
          </a:xfrm>
        </p:grpSpPr>
        <p:sp>
          <p:nvSpPr>
            <p:cNvPr id="27" name="矩形 26"/>
            <p:cNvSpPr/>
            <p:nvPr/>
          </p:nvSpPr>
          <p:spPr>
            <a:xfrm>
              <a:off x="5933718" y="4682820"/>
              <a:ext cx="1683272" cy="447473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TextBox 67"/>
            <p:cNvSpPr txBox="1"/>
            <p:nvPr/>
          </p:nvSpPr>
          <p:spPr>
            <a:xfrm>
              <a:off x="8064502" y="4311935"/>
              <a:ext cx="3538470" cy="1195536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86694" tIns="43347" rIns="86694" bIns="43347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提示：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2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12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、申请人需要在表单中再次上传施工单位盖章</a:t>
              </a:r>
              <a:r>
                <a:rPr lang="zh-CN" altLang="en-US" sz="12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的验收报告电子版</a:t>
              </a:r>
              <a:r>
                <a:rPr lang="zh-CN" altLang="en-US" sz="12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后，才能在审批流中通过进行下一级审批</a:t>
              </a:r>
              <a:endParaRPr lang="en-US" altLang="zh-CN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2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12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、请参考</a:t>
              </a:r>
              <a:r>
                <a:rPr lang="en-US" altLang="zh-CN" sz="12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PPT-P27</a:t>
              </a:r>
              <a:r>
                <a:rPr lang="zh-CN" altLang="en-US" sz="12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页 验收报告</a:t>
              </a:r>
              <a:r>
                <a:rPr lang="zh-CN" altLang="en-US" sz="12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模板</a:t>
              </a:r>
              <a:r>
                <a:rPr lang="zh-CN" altLang="en-US" sz="12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下载</a:t>
              </a:r>
              <a:endParaRPr lang="en-US" altLang="zh-CN" sz="1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29" name="右箭头 28"/>
            <p:cNvSpPr/>
            <p:nvPr/>
          </p:nvSpPr>
          <p:spPr>
            <a:xfrm>
              <a:off x="7694427" y="4814402"/>
              <a:ext cx="292639" cy="315891"/>
            </a:xfrm>
            <a:prstGeom prst="rightArrow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5323" y="1876024"/>
            <a:ext cx="4097552" cy="2577493"/>
          </a:xfrm>
          <a:prstGeom prst="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680" y="1876024"/>
            <a:ext cx="4744379" cy="2577493"/>
          </a:xfrm>
          <a:prstGeom prst="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</p:spPr>
      </p:pic>
      <p:sp>
        <p:nvSpPr>
          <p:cNvPr id="1049170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596E2-CD65-48BF-87D1-8BC17B8150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27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9" name="标题 1"/>
          <p:cNvSpPr txBox="1"/>
          <p:nvPr/>
        </p:nvSpPr>
        <p:spPr>
          <a:xfrm>
            <a:off x="889729" y="144594"/>
            <a:ext cx="10865585" cy="51281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零星</a:t>
            </a:r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工程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工作台</a:t>
            </a:r>
            <a:r>
              <a:rPr lang="en-US" altLang="zh-CN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---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申请入口</a:t>
            </a:r>
            <a:endParaRPr lang="en-US" altLang="zh-CN" sz="3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4063" y="665033"/>
            <a:ext cx="11108952" cy="112359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342900" indent="-342900" algn="just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  <a:buFont typeface="Wingdings" panose="05000000000000000000" pitchFamily="2" charset="2"/>
              <a:buChar char="l"/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验收报告模板下载</a:t>
            </a:r>
            <a:endParaRPr lang="en-US" altLang="zh-CN" sz="24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</a:pPr>
            <a:endParaRPr lang="en-US" altLang="zh-CN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右箭头 6"/>
          <p:cNvSpPr/>
          <p:nvPr/>
        </p:nvSpPr>
        <p:spPr>
          <a:xfrm rot="10800000" flipH="1">
            <a:off x="9172867" y="2626432"/>
            <a:ext cx="307654" cy="285838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67"/>
          <p:cNvSpPr txBox="1"/>
          <p:nvPr/>
        </p:nvSpPr>
        <p:spPr>
          <a:xfrm>
            <a:off x="9587023" y="1876025"/>
            <a:ext cx="2505660" cy="147253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86694" tIns="43347" rIns="86694" bIns="4334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提示：</a:t>
            </a:r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验收报告盖章模板</a:t>
            </a:r>
            <a:endParaRPr lang="en-US" altLang="zh-CN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1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、提交申请后点击打印图标选择验收报告盖章模板进行打印</a:t>
            </a:r>
            <a:endParaRPr lang="en-US" altLang="zh-CN" sz="1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、打印纸质文件后提供给乙方单位线下签字盖章后上传至申请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TextBox 67"/>
          <p:cNvSpPr txBox="1"/>
          <p:nvPr/>
        </p:nvSpPr>
        <p:spPr>
          <a:xfrm>
            <a:off x="270175" y="4832049"/>
            <a:ext cx="8982700" cy="114937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86694" tIns="43347" rIns="86694" bIns="4334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提示：</a:t>
            </a:r>
            <a:endParaRPr lang="en-US" altLang="zh-CN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1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、验收申请提交后，返回到</a:t>
            </a:r>
            <a:r>
              <a:rPr lang="zh-CN" altLang="en-US" sz="1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验收</a:t>
            </a:r>
            <a:r>
              <a:rPr lang="zh-CN" altLang="en-US" sz="1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管理</a:t>
            </a:r>
            <a:r>
              <a:rPr lang="zh-CN" altLang="en-US" sz="1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中，进行验收报告模板下载发给施工</a:t>
            </a:r>
            <a:r>
              <a:rPr lang="en-US" altLang="zh-CN" sz="1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lang="zh-CN" altLang="en-US" sz="1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采购单位线下签字盖章</a:t>
            </a:r>
            <a:endParaRPr lang="en-US" altLang="zh-CN" sz="14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1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、申请人需要在表单中再次上传</a:t>
            </a:r>
            <a:r>
              <a:rPr lang="zh-CN" altLang="en-US" sz="1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施工</a:t>
            </a:r>
            <a:r>
              <a:rPr lang="en-US" altLang="zh-CN" sz="1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lang="zh-CN" altLang="en-US" sz="1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采购单位盖章的验收报告电子版后，才能在审批流中通过进行下一级审批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右箭头 11"/>
          <p:cNvSpPr/>
          <p:nvPr/>
        </p:nvSpPr>
        <p:spPr>
          <a:xfrm rot="10800000" flipH="1">
            <a:off x="4887598" y="2626432"/>
            <a:ext cx="307654" cy="285838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60528" y="3590758"/>
            <a:ext cx="2532155" cy="3033607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5303246" y="814049"/>
            <a:ext cx="6841938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latinLnBrk="0" hangingPunct="1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</a:pP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※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施工类、设备材料采购类过程申请、实施完工，须进行验收申请</a:t>
            </a:r>
            <a:endParaRPr lang="en-US" altLang="zh-CN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6856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4531" y="1876024"/>
            <a:ext cx="4040196" cy="2577493"/>
          </a:xfrm>
          <a:prstGeom prst="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680" y="1876024"/>
            <a:ext cx="4744379" cy="2577493"/>
          </a:xfrm>
          <a:prstGeom prst="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</p:spPr>
      </p:pic>
      <p:grpSp>
        <p:nvGrpSpPr>
          <p:cNvPr id="15" name="组合 14"/>
          <p:cNvGrpSpPr/>
          <p:nvPr/>
        </p:nvGrpSpPr>
        <p:grpSpPr>
          <a:xfrm>
            <a:off x="9535428" y="1734475"/>
            <a:ext cx="2656572" cy="3360147"/>
            <a:chOff x="7965126" y="1478524"/>
            <a:chExt cx="4077970" cy="5162229"/>
          </a:xfrm>
        </p:grpSpPr>
        <p:grpSp>
          <p:nvGrpSpPr>
            <p:cNvPr id="16" name="组合 15"/>
            <p:cNvGrpSpPr/>
            <p:nvPr/>
          </p:nvGrpSpPr>
          <p:grpSpPr>
            <a:xfrm>
              <a:off x="7965126" y="1478524"/>
              <a:ext cx="4077970" cy="5162229"/>
              <a:chOff x="7965126" y="1478524"/>
              <a:chExt cx="4077970" cy="5162229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7965126" y="1478524"/>
                <a:ext cx="4077970" cy="5162229"/>
                <a:chOff x="7966075" y="1495425"/>
                <a:chExt cx="4077970" cy="4956746"/>
              </a:xfrm>
            </p:grpSpPr>
            <p:grpSp>
              <p:nvGrpSpPr>
                <p:cNvPr id="23" name="组合 22"/>
                <p:cNvGrpSpPr/>
                <p:nvPr/>
              </p:nvGrpSpPr>
              <p:grpSpPr>
                <a:xfrm>
                  <a:off x="7966075" y="1495425"/>
                  <a:ext cx="4077970" cy="4117340"/>
                  <a:chOff x="7966075" y="1495425"/>
                  <a:chExt cx="4077970" cy="4117340"/>
                </a:xfrm>
              </p:grpSpPr>
              <p:pic>
                <p:nvPicPr>
                  <p:cNvPr id="25" name="图片 24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7966075" y="1495425"/>
                    <a:ext cx="4077970" cy="4117340"/>
                  </a:xfrm>
                  <a:prstGeom prst="rect">
                    <a:avLst/>
                  </a:prstGeom>
                </p:spPr>
              </p:pic>
              <p:pic>
                <p:nvPicPr>
                  <p:cNvPr id="26" name="图片 25"/>
                  <p:cNvPicPr>
                    <a:picLocks noChangeAspect="1"/>
                  </p:cNvPicPr>
                  <p:nvPr/>
                </p:nvPicPr>
                <p:blipFill>
                  <a:blip r:embed="rId5"/>
                  <a:stretch>
                    <a:fillRect/>
                  </a:stretch>
                </p:blipFill>
                <p:spPr>
                  <a:xfrm>
                    <a:off x="8496667" y="4507563"/>
                    <a:ext cx="549300" cy="57488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4" name="图片 23"/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8045284" y="5507335"/>
                  <a:ext cx="3943595" cy="944836"/>
                </a:xfrm>
                <a:prstGeom prst="rect">
                  <a:avLst/>
                </a:prstGeom>
              </p:spPr>
            </p:pic>
          </p:grpSp>
          <p:grpSp>
            <p:nvGrpSpPr>
              <p:cNvPr id="19" name="组合 18"/>
              <p:cNvGrpSpPr/>
              <p:nvPr/>
            </p:nvGrpSpPr>
            <p:grpSpPr>
              <a:xfrm>
                <a:off x="10446096" y="5186132"/>
                <a:ext cx="1389827" cy="234698"/>
                <a:chOff x="10446096" y="5186132"/>
                <a:chExt cx="1389827" cy="234698"/>
              </a:xfrm>
            </p:grpSpPr>
            <p:sp>
              <p:nvSpPr>
                <p:cNvPr id="20" name="文本框 19"/>
                <p:cNvSpPr txBox="1"/>
                <p:nvPr/>
              </p:nvSpPr>
              <p:spPr>
                <a:xfrm>
                  <a:off x="10446096" y="5189998"/>
                  <a:ext cx="585627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900" dirty="0" smtClean="0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latin typeface="+mj-ea"/>
                      <a:ea typeface="+mj-ea"/>
                    </a:rPr>
                    <a:t>XX</a:t>
                  </a:r>
                  <a:endParaRPr lang="zh-CN" altLang="en-US" sz="900" dirty="0">
                    <a:solidFill>
                      <a:schemeClr val="bg2">
                        <a:lumMod val="60000"/>
                        <a:lumOff val="40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1" name="文本框 20"/>
                <p:cNvSpPr txBox="1"/>
                <p:nvPr/>
              </p:nvSpPr>
              <p:spPr>
                <a:xfrm>
                  <a:off x="10906581" y="5188065"/>
                  <a:ext cx="585627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900" dirty="0" smtClean="0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latin typeface="+mj-ea"/>
                      <a:ea typeface="+mj-ea"/>
                    </a:rPr>
                    <a:t>XX</a:t>
                  </a:r>
                  <a:endParaRPr lang="zh-CN" altLang="en-US" sz="900" dirty="0">
                    <a:solidFill>
                      <a:schemeClr val="bg2">
                        <a:lumMod val="60000"/>
                        <a:lumOff val="40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2" name="文本框 21"/>
                <p:cNvSpPr txBox="1"/>
                <p:nvPr/>
              </p:nvSpPr>
              <p:spPr>
                <a:xfrm>
                  <a:off x="11250296" y="5186132"/>
                  <a:ext cx="585627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900" dirty="0" smtClean="0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latin typeface="+mj-ea"/>
                      <a:ea typeface="+mj-ea"/>
                    </a:rPr>
                    <a:t>XX</a:t>
                  </a:r>
                  <a:endParaRPr lang="zh-CN" altLang="en-US" sz="900" dirty="0">
                    <a:solidFill>
                      <a:schemeClr val="bg2">
                        <a:lumMod val="60000"/>
                        <a:lumOff val="40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  <p:sp>
          <p:nvSpPr>
            <p:cNvPr id="17" name="文本框 16"/>
            <p:cNvSpPr txBox="1"/>
            <p:nvPr/>
          </p:nvSpPr>
          <p:spPr>
            <a:xfrm>
              <a:off x="8495718" y="4384699"/>
              <a:ext cx="58562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 smtClean="0">
                  <a:solidFill>
                    <a:schemeClr val="bg2">
                      <a:lumMod val="60000"/>
                      <a:lumOff val="40000"/>
                    </a:schemeClr>
                  </a:solidFill>
                  <a:latin typeface="+mj-ea"/>
                  <a:ea typeface="+mj-ea"/>
                </a:rPr>
                <a:t>XX</a:t>
              </a:r>
              <a:endParaRPr lang="zh-CN" altLang="en-US" sz="900" dirty="0">
                <a:solidFill>
                  <a:schemeClr val="bg2">
                    <a:lumMod val="60000"/>
                    <a:lumOff val="40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049170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596E2-CD65-48BF-87D1-8BC17B8150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28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9" name="标题 1"/>
          <p:cNvSpPr txBox="1"/>
          <p:nvPr/>
        </p:nvSpPr>
        <p:spPr>
          <a:xfrm>
            <a:off x="889729" y="144594"/>
            <a:ext cx="10865585" cy="51281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零星</a:t>
            </a:r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工程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工作台</a:t>
            </a:r>
            <a:r>
              <a:rPr lang="en-US" altLang="zh-CN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---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申请入口</a:t>
            </a:r>
            <a:endParaRPr lang="en-US" altLang="zh-CN" sz="3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4063" y="665033"/>
            <a:ext cx="11108952" cy="112359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342900" indent="-342900" algn="just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  <a:buFont typeface="Wingdings" panose="05000000000000000000" pitchFamily="2" charset="2"/>
              <a:buChar char="l"/>
            </a:pP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验收报告（审批通过）下载</a:t>
            </a:r>
            <a:endParaRPr lang="en-US" altLang="zh-CN" sz="24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</a:pPr>
            <a:endParaRPr lang="en-US" altLang="zh-CN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右箭头 6"/>
          <p:cNvSpPr/>
          <p:nvPr/>
        </p:nvSpPr>
        <p:spPr>
          <a:xfrm rot="10800000" flipH="1">
            <a:off x="9252874" y="2626431"/>
            <a:ext cx="307654" cy="285838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右箭头 11"/>
          <p:cNvSpPr/>
          <p:nvPr/>
        </p:nvSpPr>
        <p:spPr>
          <a:xfrm rot="10800000" flipH="1">
            <a:off x="4887598" y="2626432"/>
            <a:ext cx="307654" cy="285838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67"/>
          <p:cNvSpPr txBox="1"/>
          <p:nvPr/>
        </p:nvSpPr>
        <p:spPr>
          <a:xfrm>
            <a:off x="564063" y="5203924"/>
            <a:ext cx="8672174" cy="1152063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86694" tIns="43347" rIns="86694" bIns="4334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提示：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验收报告审批通过打印模板</a:t>
            </a:r>
            <a:endParaRPr lang="en-US" altLang="zh-CN" sz="1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、审批通过后点击打印图标选择验收报告（审批通过后）进行打印</a:t>
            </a:r>
            <a:endParaRPr lang="en-US" altLang="zh-CN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、打印纸质文件后为后续结算审核及备查使用</a:t>
            </a:r>
          </a:p>
        </p:txBody>
      </p:sp>
      <p:sp>
        <p:nvSpPr>
          <p:cNvPr id="28" name="矩形 27"/>
          <p:cNvSpPr/>
          <p:nvPr/>
        </p:nvSpPr>
        <p:spPr>
          <a:xfrm>
            <a:off x="5381238" y="822389"/>
            <a:ext cx="6841938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latinLnBrk="0" hangingPunct="1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</a:pP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※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施工类、设备材料采购类过程申请、实施完工，须进行验收申请</a:t>
            </a:r>
            <a:endParaRPr lang="en-US" altLang="zh-CN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54204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2559" y="1470896"/>
            <a:ext cx="7904147" cy="4560788"/>
          </a:xfrm>
          <a:prstGeom prst="rect">
            <a:avLst/>
          </a:prstGeom>
        </p:spPr>
      </p:pic>
      <p:sp>
        <p:nvSpPr>
          <p:cNvPr id="1049170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596E2-CD65-48BF-87D1-8BC17B8150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29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9" name="标题 1"/>
          <p:cNvSpPr txBox="1"/>
          <p:nvPr/>
        </p:nvSpPr>
        <p:spPr>
          <a:xfrm>
            <a:off x="889729" y="144594"/>
            <a:ext cx="10865585" cy="51281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零星</a:t>
            </a:r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工程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工作台</a:t>
            </a:r>
            <a:r>
              <a:rPr lang="en-US" altLang="zh-CN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---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申请入口</a:t>
            </a:r>
            <a:endParaRPr lang="en-US" altLang="zh-CN" sz="3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4063" y="665033"/>
            <a:ext cx="11108952" cy="112359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342900" indent="-342900" algn="just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  <a:buFont typeface="Wingdings" panose="05000000000000000000" pitchFamily="2" charset="2"/>
              <a:buChar char="l"/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撤项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申请</a:t>
            </a:r>
            <a:endParaRPr lang="en-US" altLang="zh-CN" sz="24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</a:pPr>
            <a:endParaRPr lang="en-US" altLang="zh-CN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62642" y="814049"/>
            <a:ext cx="4302781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latinLnBrk="0" hangingPunct="1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</a:pP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※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通过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立项、未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签订合同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前，可申请撤项</a:t>
            </a:r>
            <a:endParaRPr lang="en-US" altLang="zh-CN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39096" y="4089000"/>
            <a:ext cx="3036532" cy="72756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67"/>
          <p:cNvSpPr txBox="1"/>
          <p:nvPr/>
        </p:nvSpPr>
        <p:spPr>
          <a:xfrm>
            <a:off x="7022531" y="4080297"/>
            <a:ext cx="3036532" cy="1103203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86694" tIns="43347" rIns="86694" bIns="4334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提示：</a:t>
            </a:r>
            <a:r>
              <a:rPr lang="zh-CN" altLang="en-US" sz="1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撤项原因说明</a:t>
            </a:r>
            <a:endParaRPr lang="en-US" altLang="zh-CN" sz="14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、确保未签订合同前</a:t>
            </a:r>
            <a:endParaRPr lang="en-US" altLang="zh-CN" sz="1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、提供不实施或者变更的原因</a:t>
            </a:r>
            <a:endParaRPr lang="en-US" altLang="zh-CN" sz="1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6" name="右箭头 15"/>
          <p:cNvSpPr/>
          <p:nvPr/>
        </p:nvSpPr>
        <p:spPr>
          <a:xfrm>
            <a:off x="6481197" y="4268723"/>
            <a:ext cx="325171" cy="368118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86812" y="1478050"/>
            <a:ext cx="2412613" cy="2504798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4" tIns="43347" rIns="86694" bIns="43347" rtlCol="0" anchor="ctr"/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提示：</a:t>
            </a:r>
            <a:r>
              <a:rPr lang="en-US" altLang="zh-CN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</a:p>
          <a:p>
            <a:pPr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对已通过立项，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未签订合同前不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继续实施的项目，需要申请撤项</a:t>
            </a:r>
            <a:endParaRPr lang="en-US" altLang="zh-CN" sz="1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对已通过立项、未签订合同前，有原则性、重大性变更的项目，需要申请撤项重新立项</a:t>
            </a:r>
            <a:endParaRPr lang="en-US" altLang="zh-CN" sz="1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596E2-CD65-48BF-87D1-8BC17B8150AB}" type="slidenum">
              <a:rPr lang="zh-CN" altLang="en-US" smtClean="0"/>
              <a:t>3</a:t>
            </a:fld>
            <a:endParaRPr lang="en-US" altLang="zh-CN" dirty="0"/>
          </a:p>
        </p:txBody>
      </p:sp>
      <p:sp>
        <p:nvSpPr>
          <p:cNvPr id="3" name="标题 1"/>
          <p:cNvSpPr txBox="1"/>
          <p:nvPr/>
        </p:nvSpPr>
        <p:spPr>
          <a:xfrm>
            <a:off x="952685" y="248868"/>
            <a:ext cx="10865585" cy="51281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zh-CN" altLang="en-US" sz="3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零星工程定义及适用范围</a:t>
            </a:r>
            <a:endParaRPr lang="zh-CN" altLang="en-US" sz="3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61690" y="898622"/>
            <a:ext cx="2144111" cy="461665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  义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30000" y="1558788"/>
            <a:ext cx="104945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一定经费范围内未经上级部门立项或备案的自筹经费的工程项目</a:t>
            </a:r>
            <a:endParaRPr lang="en-US" altLang="zh-CN" sz="24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52685" y="2725229"/>
            <a:ext cx="2144111" cy="461665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  围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78436" y="3430931"/>
            <a:ext cx="10494580" cy="1689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施工类</a:t>
            </a:r>
            <a:endParaRPr lang="en-US" altLang="zh-CN" sz="24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与工程建设有关的公用设备、主要材料等货物</a:t>
            </a:r>
            <a:endParaRPr lang="en-US" altLang="zh-CN" sz="24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勘察、设计、监理、运行保障、其他等服务的采购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0796" y="2129727"/>
            <a:ext cx="2980888" cy="3783435"/>
          </a:xfrm>
          <a:prstGeom prst="rect">
            <a:avLst/>
          </a:prstGeom>
          <a:ln>
            <a:solidFill>
              <a:srgbClr val="C00000"/>
            </a:solidFill>
          </a:ln>
        </p:spPr>
      </p:pic>
      <p:sp>
        <p:nvSpPr>
          <p:cNvPr id="10" name="TextBox 10"/>
          <p:cNvSpPr txBox="1"/>
          <p:nvPr/>
        </p:nvSpPr>
        <p:spPr>
          <a:xfrm>
            <a:off x="9000522" y="5916013"/>
            <a:ext cx="2980888" cy="307777"/>
          </a:xfrm>
          <a:prstGeom prst="rect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链接详看</a:t>
            </a:r>
            <a:r>
              <a:rPr lang="en-US" altLang="zh-CN" sz="1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《</a:t>
            </a:r>
            <a:r>
              <a:rPr lang="zh-CN" altLang="en-US" sz="1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零星工程项目管理办法</a:t>
            </a:r>
            <a:r>
              <a:rPr lang="en-US" altLang="zh-CN" sz="14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》</a:t>
            </a:r>
            <a:endParaRPr lang="zh-CN" altLang="en-US" sz="1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3"/>
          <a:srcRect r="24252"/>
          <a:stretch/>
        </p:blipFill>
        <p:spPr>
          <a:xfrm>
            <a:off x="4040505" y="1322070"/>
            <a:ext cx="4045257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44000" y="1400783"/>
            <a:ext cx="330740" cy="3364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9170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596E2-CD65-48BF-87D1-8BC17B8150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30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9" name="标题 1"/>
          <p:cNvSpPr txBox="1"/>
          <p:nvPr/>
        </p:nvSpPr>
        <p:spPr>
          <a:xfrm>
            <a:off x="889729" y="144594"/>
            <a:ext cx="10865585" cy="51281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零星</a:t>
            </a:r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工程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工作台</a:t>
            </a:r>
            <a:r>
              <a:rPr lang="en-US" altLang="zh-CN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---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申请入口</a:t>
            </a:r>
            <a:endParaRPr lang="en-US" altLang="zh-CN" sz="3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4063" y="665033"/>
            <a:ext cx="11108952" cy="112359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342900" indent="-342900" algn="just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  <a:buFont typeface="Wingdings" panose="05000000000000000000" pitchFamily="2" charset="2"/>
              <a:buChar char="l"/>
            </a:pP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撤项审批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2" name="右箭头 21"/>
          <p:cNvSpPr/>
          <p:nvPr/>
        </p:nvSpPr>
        <p:spPr>
          <a:xfrm>
            <a:off x="3837348" y="4131323"/>
            <a:ext cx="395297" cy="315891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641399" y="3805864"/>
            <a:ext cx="7238589" cy="918537"/>
            <a:chOff x="4641399" y="3805864"/>
            <a:chExt cx="7238589" cy="918537"/>
          </a:xfrm>
        </p:grpSpPr>
        <p:sp>
          <p:nvSpPr>
            <p:cNvPr id="19" name="矩形 18"/>
            <p:cNvSpPr/>
            <p:nvPr/>
          </p:nvSpPr>
          <p:spPr>
            <a:xfrm>
              <a:off x="4641399" y="3903980"/>
              <a:ext cx="2242285" cy="447675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67"/>
            <p:cNvSpPr txBox="1"/>
            <p:nvPr/>
          </p:nvSpPr>
          <p:spPr>
            <a:xfrm>
              <a:off x="7454038" y="3805864"/>
              <a:ext cx="4425950" cy="918537"/>
            </a:xfrm>
            <a:prstGeom prst="rect">
              <a:avLst/>
            </a:prstGeom>
            <a:solidFill>
              <a:srgbClr val="FDFDFD"/>
            </a:solidFill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86694" tIns="43347" rIns="86694" bIns="43347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提示：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立项通过</a:t>
              </a:r>
              <a:r>
                <a:rPr lang="zh-CN" altLang="en-US" sz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后审批单均会显示指定的归口部门（基建处）项目负责人，因系统问题请查看并勾选</a:t>
              </a:r>
              <a:endPara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1" name="右箭头 20"/>
            <p:cNvSpPr/>
            <p:nvPr/>
          </p:nvSpPr>
          <p:spPr>
            <a:xfrm>
              <a:off x="6997796" y="3973673"/>
              <a:ext cx="365760" cy="315595"/>
            </a:xfrm>
            <a:prstGeom prst="rightArrow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7662642" y="814049"/>
            <a:ext cx="4302781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latinLnBrk="0" hangingPunct="1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</a:pP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※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通过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立项、未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签订合同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前，可申请撤项</a:t>
            </a:r>
            <a:endParaRPr lang="en-US" altLang="zh-CN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7851" y="1404666"/>
            <a:ext cx="3373860" cy="526278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144000" y="1400783"/>
            <a:ext cx="330740" cy="3364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9170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596E2-CD65-48BF-87D1-8BC17B8150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31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9" name="标题 1"/>
          <p:cNvSpPr txBox="1"/>
          <p:nvPr/>
        </p:nvSpPr>
        <p:spPr>
          <a:xfrm>
            <a:off x="889729" y="144594"/>
            <a:ext cx="10865585" cy="51281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零星</a:t>
            </a:r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工程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工作台</a:t>
            </a:r>
            <a:r>
              <a:rPr lang="en-US" altLang="zh-CN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---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审批结果通知</a:t>
            </a:r>
            <a:endParaRPr lang="en-US" altLang="zh-CN" sz="3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4063" y="665033"/>
            <a:ext cx="11108952" cy="112359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342900" indent="-342900" algn="just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  <a:buFont typeface="Wingdings" panose="05000000000000000000" pitchFamily="2" charset="2"/>
              <a:buChar char="l"/>
            </a:pP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审批后收到结果及提示信息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69280" y="781232"/>
            <a:ext cx="6149440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latinLnBrk="0" hangingPunct="1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</a:pP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※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每个环节审批通过后，请查看工作通知进行下一步或完结</a:t>
            </a:r>
            <a:endParaRPr lang="en-US" altLang="zh-CN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9" name="TextBox 67"/>
          <p:cNvSpPr txBox="1"/>
          <p:nvPr/>
        </p:nvSpPr>
        <p:spPr>
          <a:xfrm>
            <a:off x="217709" y="1788631"/>
            <a:ext cx="2883300" cy="304219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86694" tIns="43347" rIns="86694" bIns="4334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提示：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流程审核人员全部审核通过后，申请人会收到钉钉工作通知，零星工程立项申请审批结果的提示，内容为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零星工程立项审批已通过，可进行采购合同申请，具体流程参见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零星工程项目管理流程及附件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 http://www.jjc.dicp.ac.cn/info/1020/1856.htm 】</a:t>
            </a:r>
            <a:endParaRPr lang="en-US" altLang="zh-CN" sz="1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20534" y="1368712"/>
            <a:ext cx="8743345" cy="4935070"/>
            <a:chOff x="3220534" y="1368712"/>
            <a:chExt cx="8743345" cy="4935070"/>
          </a:xfrm>
        </p:grpSpPr>
        <p:grpSp>
          <p:nvGrpSpPr>
            <p:cNvPr id="11" name="组合 10"/>
            <p:cNvGrpSpPr/>
            <p:nvPr/>
          </p:nvGrpSpPr>
          <p:grpSpPr>
            <a:xfrm>
              <a:off x="3220534" y="1368712"/>
              <a:ext cx="8743345" cy="4935070"/>
              <a:chOff x="3220534" y="1368712"/>
              <a:chExt cx="8743345" cy="493507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220534" y="1368712"/>
                <a:ext cx="5993752" cy="493507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 rotWithShape="1">
              <a:blip r:embed="rId3"/>
              <a:srcRect r="10117"/>
              <a:stretch>
                <a:fillRect/>
              </a:stretch>
            </p:blipFill>
            <p:spPr>
              <a:xfrm>
                <a:off x="9130862" y="2411690"/>
                <a:ext cx="2833017" cy="1753200"/>
              </a:xfrm>
              <a:prstGeom prst="rect">
                <a:avLst/>
              </a:prstGeom>
              <a:ln w="28575">
                <a:solidFill>
                  <a:srgbClr val="FF0000"/>
                </a:solidFill>
              </a:ln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144000" y="4447509"/>
                <a:ext cx="2819879" cy="1573912"/>
              </a:xfrm>
              <a:prstGeom prst="rect">
                <a:avLst/>
              </a:prstGeom>
              <a:ln w="28575">
                <a:solidFill>
                  <a:srgbClr val="FF0000"/>
                </a:solidFill>
              </a:ln>
            </p:spPr>
          </p:pic>
        </p:grpSp>
        <p:sp>
          <p:nvSpPr>
            <p:cNvPr id="26" name="右箭头 25"/>
            <p:cNvSpPr/>
            <p:nvPr/>
          </p:nvSpPr>
          <p:spPr>
            <a:xfrm>
              <a:off x="5282119" y="5775926"/>
              <a:ext cx="408787" cy="315891"/>
            </a:xfrm>
            <a:prstGeom prst="rightArrow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4311" y="3534759"/>
            <a:ext cx="4432164" cy="19768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9144000" y="1400783"/>
            <a:ext cx="330740" cy="3364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9170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596E2-CD65-48BF-87D1-8BC17B8150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32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9" name="标题 1"/>
          <p:cNvSpPr txBox="1"/>
          <p:nvPr/>
        </p:nvSpPr>
        <p:spPr>
          <a:xfrm>
            <a:off x="889729" y="144594"/>
            <a:ext cx="10865585" cy="51281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零星</a:t>
            </a:r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工程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工作台</a:t>
            </a:r>
            <a:r>
              <a:rPr lang="en-US" altLang="zh-CN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---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数据管理及综合统计分析</a:t>
            </a:r>
            <a:endParaRPr lang="en-US" altLang="zh-CN" sz="3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4063" y="665033"/>
            <a:ext cx="11108952" cy="112359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342900" indent="-342900" algn="just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  <a:buFont typeface="Wingdings" panose="05000000000000000000" pitchFamily="2" charset="2"/>
              <a:buChar char="l"/>
            </a:pP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数据管理及综合统计分析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9" name="TextBox 67"/>
          <p:cNvSpPr txBox="1"/>
          <p:nvPr/>
        </p:nvSpPr>
        <p:spPr>
          <a:xfrm>
            <a:off x="217709" y="1788631"/>
            <a:ext cx="2550658" cy="364236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86694" tIns="43347" rIns="86694" bIns="4334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提示：</a:t>
            </a:r>
            <a:endParaRPr lang="en-US" altLang="zh-CN" sz="16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1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、数据管理</a:t>
            </a:r>
            <a:endParaRPr lang="en-US" altLang="zh-CN" sz="14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从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立项、采购合同、过程、验收、撤项等环节分别统计各个项目的数据</a:t>
            </a:r>
            <a:endParaRPr lang="en-US" altLang="zh-CN" sz="1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1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、综合统计分析</a:t>
            </a:r>
            <a:endParaRPr lang="en-US" altLang="zh-CN" sz="14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28600" indent="-2286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按照项目进度统计各个环节的数据，全流程统计</a:t>
            </a:r>
            <a:endParaRPr lang="en-US" altLang="zh-CN" sz="1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28600" indent="-2286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从项目类型、园区项目数、合同金额等不同维度统计</a:t>
            </a:r>
            <a:endParaRPr lang="en-US" altLang="zh-CN" sz="1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12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650025" y="1400783"/>
            <a:ext cx="4541975" cy="4077228"/>
            <a:chOff x="3447363" y="1400783"/>
            <a:chExt cx="6497122" cy="620426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47363" y="1400783"/>
              <a:ext cx="6497122" cy="3217585"/>
            </a:xfrm>
            <a:prstGeom prst="rect">
              <a:avLst/>
            </a:prstGeom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</p:pic>
        <p:grpSp>
          <p:nvGrpSpPr>
            <p:cNvPr id="15" name="组合 14"/>
            <p:cNvGrpSpPr/>
            <p:nvPr/>
          </p:nvGrpSpPr>
          <p:grpSpPr>
            <a:xfrm>
              <a:off x="3447363" y="3858936"/>
              <a:ext cx="6459534" cy="3746112"/>
              <a:chOff x="3447363" y="3858936"/>
              <a:chExt cx="6459534" cy="3746112"/>
            </a:xfrm>
          </p:grpSpPr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447363" y="4633438"/>
                <a:ext cx="6459534" cy="2971610"/>
              </a:xfrm>
              <a:prstGeom prst="rect">
                <a:avLst/>
              </a:prstGeom>
              <a:ln>
                <a:noFill/>
              </a:ln>
              <a:effectLst>
                <a:outerShdw blurRad="190500" algn="tl" rotWithShape="0">
                  <a:srgbClr val="000000">
                    <a:alpha val="70000"/>
                  </a:srgbClr>
                </a:outerShdw>
              </a:effectLst>
            </p:spPr>
          </p:pic>
          <p:grpSp>
            <p:nvGrpSpPr>
              <p:cNvPr id="14" name="组合 13"/>
              <p:cNvGrpSpPr/>
              <p:nvPr/>
            </p:nvGrpSpPr>
            <p:grpSpPr>
              <a:xfrm>
                <a:off x="4907560" y="3858936"/>
                <a:ext cx="738231" cy="759432"/>
                <a:chOff x="4907560" y="3858936"/>
                <a:chExt cx="738231" cy="759432"/>
              </a:xfrm>
            </p:grpSpPr>
            <p:sp>
              <p:nvSpPr>
                <p:cNvPr id="17" name="右箭头 16"/>
                <p:cNvSpPr/>
                <p:nvPr/>
              </p:nvSpPr>
              <p:spPr>
                <a:xfrm rot="5400000">
                  <a:off x="5119220" y="4452523"/>
                  <a:ext cx="180686" cy="151003"/>
                </a:xfrm>
                <a:prstGeom prst="rightArrow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/>
              </p:nvSpPr>
              <p:spPr>
                <a:xfrm>
                  <a:off x="4907560" y="3858936"/>
                  <a:ext cx="738231" cy="578745"/>
                </a:xfrm>
                <a:prstGeom prst="rect">
                  <a:avLst/>
                </a:prstGeom>
                <a:noFill/>
                <a:ln>
                  <a:solidFill>
                    <a:srgbClr val="DC3D2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21" name="组合 20"/>
          <p:cNvGrpSpPr/>
          <p:nvPr/>
        </p:nvGrpSpPr>
        <p:grpSpPr>
          <a:xfrm>
            <a:off x="3064311" y="1384004"/>
            <a:ext cx="4432164" cy="2124389"/>
            <a:chOff x="3039144" y="1382168"/>
            <a:chExt cx="4432164" cy="2356858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039144" y="1382168"/>
              <a:ext cx="4432164" cy="2356858"/>
            </a:xfrm>
            <a:prstGeom prst="rect">
              <a:avLst/>
            </a:prstGeom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</p:pic>
        <p:sp>
          <p:nvSpPr>
            <p:cNvPr id="24" name="右箭头 23"/>
            <p:cNvSpPr/>
            <p:nvPr/>
          </p:nvSpPr>
          <p:spPr>
            <a:xfrm rot="5400000">
              <a:off x="4067400" y="3625255"/>
              <a:ext cx="118740" cy="105562"/>
            </a:xfrm>
            <a:prstGeom prst="rightArrow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3898869" y="3204778"/>
              <a:ext cx="516079" cy="380331"/>
            </a:xfrm>
            <a:prstGeom prst="rect">
              <a:avLst/>
            </a:prstGeom>
            <a:noFill/>
            <a:ln>
              <a:solidFill>
                <a:srgbClr val="DC3D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596E2-CD65-48BF-87D1-8BC17B8150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33</a:t>
            </a:fld>
            <a:endParaRPr lang="en-US" altLang="zh-CN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9295" name="矩形 2"/>
          <p:cNvSpPr/>
          <p:nvPr/>
        </p:nvSpPr>
        <p:spPr>
          <a:xfrm>
            <a:off x="953087" y="147601"/>
            <a:ext cx="4878259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defTabSz="914400" fontAlgn="auto">
              <a:lnSpc>
                <a:spcPct val="90000"/>
              </a:lnSpc>
              <a:spcAft>
                <a:spcPts val="0"/>
              </a:spcAft>
              <a:buClrTx/>
              <a:buSzTx/>
              <a:buFontTx/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零星工程工作台</a:t>
            </a:r>
            <a:r>
              <a:rPr lang="en-US" altLang="zh-CN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</a:t>
            </a:r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使用运维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953087" y="1736928"/>
            <a:ext cx="10140593" cy="24857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 eaLnBrk="1" latinLnBrk="0" hangingPunct="1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</a:pPr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使用</a:t>
            </a:r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中遇到任何问题，可以联系 </a:t>
            </a:r>
            <a:endParaRPr lang="en-US" altLang="zh-CN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 eaLnBrk="1" latinLnBrk="0" hangingPunct="1">
              <a:lnSpc>
                <a:spcPct val="200000"/>
              </a:lnSpc>
              <a:spcBef>
                <a:spcPts val="0"/>
              </a:spcBef>
              <a:buClr>
                <a:srgbClr val="0070C0"/>
              </a:buClr>
            </a:pPr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      </a:t>
            </a:r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基建处：  袁 琳    </a:t>
            </a:r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84379839</a:t>
            </a:r>
            <a:r>
              <a:rPr lang="en-US" altLang="zh-CN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jj_yuanlin@dicp.ac.cn</a:t>
            </a:r>
          </a:p>
          <a:p>
            <a:pPr algn="just" eaLnBrk="1" latinLnBrk="0" hangingPunct="1">
              <a:lnSpc>
                <a:spcPct val="200000"/>
              </a:lnSpc>
              <a:spcBef>
                <a:spcPts val="0"/>
              </a:spcBef>
              <a:buClr>
                <a:srgbClr val="0070C0"/>
              </a:buClr>
            </a:pPr>
            <a:r>
              <a:rPr lang="en-US" altLang="zh-CN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     </a:t>
            </a:r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基建处：</a:t>
            </a:r>
            <a:r>
              <a:rPr lang="en-US" altLang="zh-CN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刘 晶    </a:t>
            </a:r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84379205</a:t>
            </a:r>
            <a:r>
              <a:rPr lang="en-US" altLang="zh-CN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ljing@dicp.ac.cn</a:t>
            </a:r>
          </a:p>
          <a:p>
            <a:pPr algn="just" eaLnBrk="1" latinLnBrk="0" hangingPunct="1">
              <a:lnSpc>
                <a:spcPct val="200000"/>
              </a:lnSpc>
              <a:spcBef>
                <a:spcPts val="0"/>
              </a:spcBef>
              <a:buClr>
                <a:srgbClr val="0070C0"/>
              </a:buClr>
            </a:pPr>
            <a:r>
              <a:rPr lang="en-US" altLang="zh-CN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     </a:t>
            </a:r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科技处：  张 黎    </a:t>
            </a:r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84379750</a:t>
            </a:r>
            <a:r>
              <a:rPr lang="en-US" altLang="zh-CN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lizhang@dicp.ac.cn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4393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7" name="Rectangle 11"/>
          <p:cNvSpPr>
            <a:spLocks noChangeArrowheads="1"/>
          </p:cNvSpPr>
          <p:nvPr/>
        </p:nvSpPr>
        <p:spPr bwMode="auto">
          <a:xfrm>
            <a:off x="754602" y="4083223"/>
            <a:ext cx="11437398" cy="1323439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谢  谢！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481" y="692597"/>
            <a:ext cx="2301516" cy="2301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674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596E2-CD65-48BF-87D1-8BC17B8150AB}" type="slidenum">
              <a:rPr lang="zh-CN" altLang="en-US" smtClean="0"/>
              <a:pPr/>
              <a:t>4</a:t>
            </a:fld>
            <a:endParaRPr lang="en-US" altLang="zh-CN" dirty="0"/>
          </a:p>
        </p:txBody>
      </p:sp>
      <p:sp>
        <p:nvSpPr>
          <p:cNvPr id="5" name="矩形 4"/>
          <p:cNvSpPr/>
          <p:nvPr/>
        </p:nvSpPr>
        <p:spPr>
          <a:xfrm>
            <a:off x="870048" y="210698"/>
            <a:ext cx="10719058" cy="549205"/>
          </a:xfrm>
          <a:prstGeom prst="rect">
            <a:avLst/>
          </a:prstGeom>
          <a:effectLst/>
        </p:spPr>
        <p:txBody>
          <a:bodyPr vert="horz" wrap="square" lIns="86694" tIns="43347" rIns="86694" bIns="43347">
            <a:spAutoFit/>
          </a:bodyPr>
          <a:lstStyle/>
          <a:p>
            <a:r>
              <a:rPr lang="zh-CN" altLang="en-US" sz="3000" b="1" dirty="0" smtClean="0">
                <a:solidFill>
                  <a:srgbClr val="0070C0"/>
                </a:solidFill>
                <a:ea typeface="微软雅黑" panose="020B0503020204020204" pitchFamily="34" charset="-122"/>
              </a:rPr>
              <a:t>零星工程管理流程</a:t>
            </a:r>
            <a:endParaRPr lang="zh-CN" altLang="en-US" sz="3000" b="1" dirty="0">
              <a:solidFill>
                <a:srgbClr val="0070C0"/>
              </a:solidFill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-99367" y="3421476"/>
            <a:ext cx="12293151" cy="8791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3111" tIns="61556" rIns="123111" bIns="61556"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3" name="组合 69"/>
          <p:cNvGrpSpPr/>
          <p:nvPr/>
        </p:nvGrpSpPr>
        <p:grpSpPr>
          <a:xfrm>
            <a:off x="6665248" y="2991560"/>
            <a:ext cx="952495" cy="915132"/>
            <a:chOff x="7486713" y="3942381"/>
            <a:chExt cx="1060031" cy="1018926"/>
          </a:xfrm>
        </p:grpSpPr>
        <p:sp>
          <p:nvSpPr>
            <p:cNvPr id="8" name="同心圆 7"/>
            <p:cNvSpPr/>
            <p:nvPr/>
          </p:nvSpPr>
          <p:spPr>
            <a:xfrm>
              <a:off x="7486713" y="3942381"/>
              <a:ext cx="1018558" cy="1018926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9" name="TextBox 125"/>
            <p:cNvSpPr txBox="1"/>
            <p:nvPr/>
          </p:nvSpPr>
          <p:spPr>
            <a:xfrm>
              <a:off x="7555666" y="4199439"/>
              <a:ext cx="991078" cy="496652"/>
            </a:xfrm>
            <a:prstGeom prst="rect">
              <a:avLst/>
            </a:prstGeom>
            <a:noFill/>
          </p:spPr>
          <p:txBody>
            <a:bodyPr wrap="square" lIns="194322" tIns="97161" rIns="194322" bIns="97161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/>
                  </a:solidFill>
                  <a:latin typeface="+mj-ea"/>
                  <a:ea typeface="+mj-ea"/>
                </a:rPr>
                <a:t>10</a:t>
              </a:r>
              <a:endParaRPr lang="zh-CN" altLang="en-US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" name="组合 92"/>
          <p:cNvGrpSpPr/>
          <p:nvPr/>
        </p:nvGrpSpPr>
        <p:grpSpPr>
          <a:xfrm>
            <a:off x="2357193" y="2617893"/>
            <a:ext cx="1657667" cy="1657493"/>
            <a:chOff x="9926450" y="3189043"/>
            <a:chExt cx="1734137" cy="1733860"/>
          </a:xfrm>
        </p:grpSpPr>
        <p:grpSp>
          <p:nvGrpSpPr>
            <p:cNvPr id="7" name="组合 84"/>
            <p:cNvGrpSpPr/>
            <p:nvPr/>
          </p:nvGrpSpPr>
          <p:grpSpPr>
            <a:xfrm>
              <a:off x="9926450" y="3189043"/>
              <a:ext cx="1734137" cy="1733860"/>
              <a:chOff x="4345444" y="2542859"/>
              <a:chExt cx="1810550" cy="1811205"/>
            </a:xfrm>
          </p:grpSpPr>
          <p:grpSp>
            <p:nvGrpSpPr>
              <p:cNvPr id="10" name="组合 86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8" name="同心圆 17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 dirty="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9" name="椭圆 18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 dirty="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7" name="椭圆 16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 dirty="0">
                  <a:latin typeface="+mj-ea"/>
                  <a:ea typeface="+mj-ea"/>
                </a:endParaRPr>
              </a:p>
            </p:txBody>
          </p:sp>
        </p:grpSp>
        <p:sp>
          <p:nvSpPr>
            <p:cNvPr id="15" name="TextBox 139"/>
            <p:cNvSpPr txBox="1"/>
            <p:nvPr/>
          </p:nvSpPr>
          <p:spPr>
            <a:xfrm>
              <a:off x="10292220" y="3801130"/>
              <a:ext cx="1031328" cy="515300"/>
            </a:xfrm>
            <a:prstGeom prst="rect">
              <a:avLst/>
            </a:prstGeom>
            <a:noFill/>
          </p:spPr>
          <p:txBody>
            <a:bodyPr wrap="square" lIns="194322" tIns="97161" rIns="194322" bIns="97161" rtlCol="0">
              <a:spAutoFit/>
            </a:bodyPr>
            <a:lstStyle/>
            <a:p>
              <a:endParaRPr lang="zh-CN" altLang="en-US" sz="19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" name="组合 110"/>
          <p:cNvGrpSpPr/>
          <p:nvPr/>
        </p:nvGrpSpPr>
        <p:grpSpPr>
          <a:xfrm>
            <a:off x="8182300" y="2617893"/>
            <a:ext cx="1657667" cy="1657493"/>
            <a:chOff x="9926450" y="3189043"/>
            <a:chExt cx="1734137" cy="1733860"/>
          </a:xfrm>
        </p:grpSpPr>
        <p:grpSp>
          <p:nvGrpSpPr>
            <p:cNvPr id="13" name="组合 84"/>
            <p:cNvGrpSpPr/>
            <p:nvPr/>
          </p:nvGrpSpPr>
          <p:grpSpPr>
            <a:xfrm>
              <a:off x="9926450" y="3189043"/>
              <a:ext cx="1734137" cy="1733860"/>
              <a:chOff x="4345444" y="2542859"/>
              <a:chExt cx="1810550" cy="1811205"/>
            </a:xfrm>
          </p:grpSpPr>
          <p:grpSp>
            <p:nvGrpSpPr>
              <p:cNvPr id="14" name="组合 86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25" name="同心圆 24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 dirty="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 dirty="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4" name="椭圆 23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 dirty="0">
                  <a:latin typeface="+mj-ea"/>
                  <a:ea typeface="+mj-ea"/>
                </a:endParaRPr>
              </a:p>
            </p:txBody>
          </p:sp>
        </p:grpSp>
        <p:sp>
          <p:nvSpPr>
            <p:cNvPr id="22" name="TextBox 139"/>
            <p:cNvSpPr txBox="1"/>
            <p:nvPr/>
          </p:nvSpPr>
          <p:spPr>
            <a:xfrm>
              <a:off x="10292220" y="3801130"/>
              <a:ext cx="1031328" cy="515300"/>
            </a:xfrm>
            <a:prstGeom prst="rect">
              <a:avLst/>
            </a:prstGeom>
            <a:noFill/>
          </p:spPr>
          <p:txBody>
            <a:bodyPr wrap="square" lIns="194322" tIns="97161" rIns="194322" bIns="97161" rtlCol="0">
              <a:spAutoFit/>
            </a:bodyPr>
            <a:lstStyle/>
            <a:p>
              <a:endParaRPr lang="zh-CN" altLang="en-US" sz="19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6" name="组合 84"/>
          <p:cNvGrpSpPr/>
          <p:nvPr/>
        </p:nvGrpSpPr>
        <p:grpSpPr>
          <a:xfrm>
            <a:off x="4321473" y="2617893"/>
            <a:ext cx="1657667" cy="1657493"/>
            <a:chOff x="4345444" y="2542859"/>
            <a:chExt cx="1810550" cy="1811205"/>
          </a:xfrm>
        </p:grpSpPr>
        <p:grpSp>
          <p:nvGrpSpPr>
            <p:cNvPr id="20" name="组合 86"/>
            <p:cNvGrpSpPr/>
            <p:nvPr/>
          </p:nvGrpSpPr>
          <p:grpSpPr>
            <a:xfrm>
              <a:off x="4345444" y="2542859"/>
              <a:ext cx="1810550" cy="1811205"/>
              <a:chOff x="1463339" y="1072758"/>
              <a:chExt cx="1546058" cy="1546058"/>
            </a:xfrm>
            <a:effectLst>
              <a:outerShdw blurRad="330200" dist="215900" dir="6900000" sx="91000" sy="91000" algn="t" rotWithShape="0">
                <a:prstClr val="black">
                  <a:alpha val="49000"/>
                </a:prstClr>
              </a:outerShdw>
            </a:effectLst>
          </p:grpSpPr>
          <p:sp>
            <p:nvSpPr>
              <p:cNvPr id="30" name="同心圆 29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 dirty="0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1484232" y="1093651"/>
                <a:ext cx="1504274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 dirty="0">
                  <a:latin typeface="+mj-ea"/>
                  <a:ea typeface="+mj-ea"/>
                </a:endParaRPr>
              </a:p>
            </p:txBody>
          </p:sp>
        </p:grpSp>
        <p:sp>
          <p:nvSpPr>
            <p:cNvPr id="29" name="椭圆 28"/>
            <p:cNvSpPr/>
            <p:nvPr/>
          </p:nvSpPr>
          <p:spPr>
            <a:xfrm>
              <a:off x="4565570" y="2763062"/>
              <a:ext cx="1370298" cy="137079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latin typeface="+mj-ea"/>
                <a:ea typeface="+mj-ea"/>
              </a:endParaRPr>
            </a:p>
          </p:txBody>
        </p:sp>
      </p:grpSp>
      <p:sp>
        <p:nvSpPr>
          <p:cNvPr id="32" name="TextBox 139"/>
          <p:cNvSpPr txBox="1"/>
          <p:nvPr/>
        </p:nvSpPr>
        <p:spPr>
          <a:xfrm>
            <a:off x="4673727" y="3207809"/>
            <a:ext cx="985850" cy="482336"/>
          </a:xfrm>
          <a:prstGeom prst="rect">
            <a:avLst/>
          </a:prstGeom>
          <a:noFill/>
        </p:spPr>
        <p:txBody>
          <a:bodyPr wrap="square" lIns="184237" tIns="92118" rIns="184237" bIns="92118" rtlCol="0">
            <a:spAutoFit/>
          </a:bodyPr>
          <a:lstStyle/>
          <a:p>
            <a:endParaRPr lang="zh-CN" altLang="en-US" sz="19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1" name="组合 140"/>
          <p:cNvGrpSpPr/>
          <p:nvPr/>
        </p:nvGrpSpPr>
        <p:grpSpPr>
          <a:xfrm>
            <a:off x="6285754" y="2617893"/>
            <a:ext cx="1657667" cy="1657493"/>
            <a:chOff x="9926450" y="3189043"/>
            <a:chExt cx="1734137" cy="1733860"/>
          </a:xfrm>
        </p:grpSpPr>
        <p:grpSp>
          <p:nvGrpSpPr>
            <p:cNvPr id="23" name="组合 84"/>
            <p:cNvGrpSpPr/>
            <p:nvPr/>
          </p:nvGrpSpPr>
          <p:grpSpPr>
            <a:xfrm>
              <a:off x="9926450" y="3189043"/>
              <a:ext cx="1734137" cy="1733860"/>
              <a:chOff x="4345444" y="2542859"/>
              <a:chExt cx="1810550" cy="1811205"/>
            </a:xfrm>
          </p:grpSpPr>
          <p:grpSp>
            <p:nvGrpSpPr>
              <p:cNvPr id="27" name="组合 86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38" name="同心圆 37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 dirty="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9" name="椭圆 38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 dirty="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7" name="椭圆 36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 dirty="0">
                  <a:latin typeface="+mj-ea"/>
                  <a:ea typeface="+mj-ea"/>
                </a:endParaRPr>
              </a:p>
            </p:txBody>
          </p:sp>
        </p:grpSp>
        <p:sp>
          <p:nvSpPr>
            <p:cNvPr id="35" name="TextBox 139"/>
            <p:cNvSpPr txBox="1"/>
            <p:nvPr/>
          </p:nvSpPr>
          <p:spPr>
            <a:xfrm>
              <a:off x="10292220" y="3801130"/>
              <a:ext cx="1031328" cy="515300"/>
            </a:xfrm>
            <a:prstGeom prst="rect">
              <a:avLst/>
            </a:prstGeom>
            <a:noFill/>
          </p:spPr>
          <p:txBody>
            <a:bodyPr wrap="square" lIns="194322" tIns="97161" rIns="194322" bIns="97161" rtlCol="0">
              <a:spAutoFit/>
            </a:bodyPr>
            <a:lstStyle/>
            <a:p>
              <a:endParaRPr lang="zh-CN" altLang="en-US" sz="19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8" name="组合 147"/>
          <p:cNvGrpSpPr/>
          <p:nvPr/>
        </p:nvGrpSpPr>
        <p:grpSpPr>
          <a:xfrm>
            <a:off x="10282048" y="2617893"/>
            <a:ext cx="1657667" cy="1657493"/>
            <a:chOff x="9926450" y="3189043"/>
            <a:chExt cx="1734137" cy="1733860"/>
          </a:xfrm>
        </p:grpSpPr>
        <p:grpSp>
          <p:nvGrpSpPr>
            <p:cNvPr id="33" name="组合 84"/>
            <p:cNvGrpSpPr/>
            <p:nvPr/>
          </p:nvGrpSpPr>
          <p:grpSpPr>
            <a:xfrm>
              <a:off x="9926450" y="3189043"/>
              <a:ext cx="1734137" cy="1733860"/>
              <a:chOff x="4345444" y="2542859"/>
              <a:chExt cx="1810550" cy="1811205"/>
            </a:xfrm>
          </p:grpSpPr>
          <p:grpSp>
            <p:nvGrpSpPr>
              <p:cNvPr id="34" name="组合 86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5" name="同心圆 44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 dirty="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46" name="椭圆 45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 dirty="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44" name="椭圆 43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 dirty="0">
                  <a:latin typeface="+mj-ea"/>
                  <a:ea typeface="+mj-ea"/>
                </a:endParaRPr>
              </a:p>
            </p:txBody>
          </p:sp>
        </p:grpSp>
        <p:sp>
          <p:nvSpPr>
            <p:cNvPr id="42" name="TextBox 139"/>
            <p:cNvSpPr txBox="1"/>
            <p:nvPr/>
          </p:nvSpPr>
          <p:spPr>
            <a:xfrm>
              <a:off x="10292220" y="3801130"/>
              <a:ext cx="1031328" cy="515300"/>
            </a:xfrm>
            <a:prstGeom prst="rect">
              <a:avLst/>
            </a:prstGeom>
            <a:noFill/>
          </p:spPr>
          <p:txBody>
            <a:bodyPr wrap="square" lIns="194322" tIns="97161" rIns="194322" bIns="97161" rtlCol="0">
              <a:spAutoFit/>
            </a:bodyPr>
            <a:lstStyle/>
            <a:p>
              <a:endParaRPr lang="zh-CN" altLang="en-US" sz="19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6" name="组合 163"/>
          <p:cNvGrpSpPr/>
          <p:nvPr/>
        </p:nvGrpSpPr>
        <p:grpSpPr>
          <a:xfrm>
            <a:off x="396165" y="2617365"/>
            <a:ext cx="7312134" cy="1657493"/>
            <a:chOff x="480396" y="3189043"/>
            <a:chExt cx="7649451" cy="1733860"/>
          </a:xfrm>
        </p:grpSpPr>
        <p:grpSp>
          <p:nvGrpSpPr>
            <p:cNvPr id="40" name="组合 90"/>
            <p:cNvGrpSpPr/>
            <p:nvPr/>
          </p:nvGrpSpPr>
          <p:grpSpPr>
            <a:xfrm>
              <a:off x="480396" y="3189043"/>
              <a:ext cx="1734137" cy="1733860"/>
              <a:chOff x="9926450" y="3189043"/>
              <a:chExt cx="1734137" cy="1733860"/>
            </a:xfrm>
          </p:grpSpPr>
          <p:grpSp>
            <p:nvGrpSpPr>
              <p:cNvPr id="41" name="组合 84"/>
              <p:cNvGrpSpPr/>
              <p:nvPr/>
            </p:nvGrpSpPr>
            <p:grpSpPr>
              <a:xfrm>
                <a:off x="9926450" y="3189043"/>
                <a:ext cx="1734137" cy="1733860"/>
                <a:chOff x="4345444" y="2542859"/>
                <a:chExt cx="1810550" cy="1811205"/>
              </a:xfrm>
            </p:grpSpPr>
            <p:grpSp>
              <p:nvGrpSpPr>
                <p:cNvPr id="43" name="组合 86"/>
                <p:cNvGrpSpPr/>
                <p:nvPr/>
              </p:nvGrpSpPr>
              <p:grpSpPr>
                <a:xfrm>
                  <a:off x="4345444" y="2542859"/>
                  <a:ext cx="1810550" cy="1811205"/>
                  <a:chOff x="1463339" y="1072758"/>
                  <a:chExt cx="1546058" cy="1546058"/>
                </a:xfrm>
                <a:effectLst>
                  <a:outerShdw blurRad="330200" dist="215900" dir="6900000" sx="91000" sy="91000" algn="t" rotWithShape="0">
                    <a:prstClr val="black">
                      <a:alpha val="49000"/>
                    </a:prstClr>
                  </a:outerShdw>
                </a:effectLst>
              </p:grpSpPr>
              <p:sp>
                <p:nvSpPr>
                  <p:cNvPr id="54" name="同心圆 53"/>
                  <p:cNvSpPr/>
                  <p:nvPr/>
                </p:nvSpPr>
                <p:spPr>
                  <a:xfrm>
                    <a:off x="1463339" y="1072758"/>
                    <a:ext cx="1546058" cy="1546058"/>
                  </a:xfrm>
                  <a:prstGeom prst="donut">
                    <a:avLst>
                      <a:gd name="adj" fmla="val 4879"/>
                    </a:avLst>
                  </a:prstGeom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95000"/>
                        </a:schemeClr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81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900" dirty="0">
                      <a:solidFill>
                        <a:schemeClr val="tx1"/>
                      </a:solidFill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55" name="椭圆 54"/>
                  <p:cNvSpPr/>
                  <p:nvPr/>
                </p:nvSpPr>
                <p:spPr>
                  <a:xfrm>
                    <a:off x="1484232" y="1093651"/>
                    <a:ext cx="1504274" cy="1504273"/>
                  </a:xfrm>
                  <a:prstGeom prst="ellipse">
                    <a:avLst/>
                  </a:prstGeom>
                  <a:gradFill>
                    <a:gsLst>
                      <a:gs pos="0">
                        <a:schemeClr val="bg1"/>
                      </a:gs>
                      <a:gs pos="51000">
                        <a:schemeClr val="bg1">
                          <a:lumMod val="95000"/>
                        </a:schemeClr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189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900" dirty="0">
                      <a:latin typeface="+mj-ea"/>
                      <a:ea typeface="+mj-ea"/>
                    </a:endParaRPr>
                  </a:p>
                </p:txBody>
              </p:sp>
            </p:grpSp>
            <p:sp>
              <p:nvSpPr>
                <p:cNvPr id="53" name="椭圆 52"/>
                <p:cNvSpPr/>
                <p:nvPr/>
              </p:nvSpPr>
              <p:spPr>
                <a:xfrm>
                  <a:off x="4565570" y="2763062"/>
                  <a:ext cx="1370298" cy="1370793"/>
                </a:xfrm>
                <a:prstGeom prst="ellipse">
                  <a:avLst/>
                </a:prstGeom>
                <a:solidFill>
                  <a:srgbClr val="0070C0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 dirty="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51" name="TextBox 139"/>
              <p:cNvSpPr txBox="1"/>
              <p:nvPr/>
            </p:nvSpPr>
            <p:spPr>
              <a:xfrm>
                <a:off x="10292220" y="3801130"/>
                <a:ext cx="1031328" cy="515300"/>
              </a:xfrm>
              <a:prstGeom prst="rect">
                <a:avLst/>
              </a:prstGeom>
              <a:noFill/>
            </p:spPr>
            <p:txBody>
              <a:bodyPr wrap="square" lIns="194322" tIns="97161" rIns="194322" bIns="97161" rtlCol="0">
                <a:spAutoFit/>
              </a:bodyPr>
              <a:lstStyle/>
              <a:p>
                <a:endParaRPr lang="zh-CN" altLang="en-US" sz="19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49" name="TextBox 48"/>
            <p:cNvSpPr txBox="1"/>
            <p:nvPr/>
          </p:nvSpPr>
          <p:spPr>
            <a:xfrm>
              <a:off x="6886455" y="3816815"/>
              <a:ext cx="1243392" cy="470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3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验 收</a:t>
              </a: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648540" y="3207582"/>
            <a:ext cx="1251264" cy="445095"/>
          </a:xfrm>
          <a:prstGeom prst="rect">
            <a:avLst/>
          </a:prstGeom>
          <a:noFill/>
        </p:spPr>
        <p:txBody>
          <a:bodyPr wrap="square" lIns="86694" tIns="43347" rIns="86694" bIns="43347" rtlCol="0">
            <a:spAutoFit/>
          </a:bodyPr>
          <a:lstStyle/>
          <a:p>
            <a:pPr algn="ctr"/>
            <a:r>
              <a:rPr lang="zh-CN" altLang="en-US" sz="2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立 项</a:t>
            </a:r>
            <a:endParaRPr lang="zh-CN" altLang="en-US" sz="23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571499" y="3044984"/>
            <a:ext cx="1232504" cy="801933"/>
          </a:xfrm>
          <a:prstGeom prst="rect">
            <a:avLst/>
          </a:prstGeom>
          <a:noFill/>
        </p:spPr>
        <p:txBody>
          <a:bodyPr wrap="square" lIns="86694" tIns="43347" rIns="86694" bIns="43347" rtlCol="0">
            <a:spAutoFit/>
          </a:bodyPr>
          <a:lstStyle/>
          <a:p>
            <a:pPr algn="ctr"/>
            <a:r>
              <a:rPr lang="zh-CN" altLang="en-US" sz="2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采购</a:t>
            </a:r>
            <a:endParaRPr lang="en-US" altLang="zh-CN" sz="23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合同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10614912" y="3233142"/>
            <a:ext cx="1024317" cy="445095"/>
          </a:xfrm>
          <a:prstGeom prst="rect">
            <a:avLst/>
          </a:prstGeom>
          <a:noFill/>
        </p:spPr>
        <p:txBody>
          <a:bodyPr wrap="square" lIns="86694" tIns="43347" rIns="86694" bIns="43347" rtlCol="0">
            <a:spAutoFit/>
          </a:bodyPr>
          <a:lstStyle/>
          <a:p>
            <a:pPr algn="ctr"/>
            <a:r>
              <a:rPr lang="zh-CN" altLang="en-US" sz="2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档 案</a:t>
            </a:r>
            <a:endParaRPr lang="zh-CN" altLang="en-US" sz="23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7703557" y="146541"/>
            <a:ext cx="4301067" cy="400110"/>
          </a:xfrm>
          <a:prstGeom prst="rect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零星工程六步骤走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TextBox 158"/>
          <p:cNvSpPr txBox="1"/>
          <p:nvPr/>
        </p:nvSpPr>
        <p:spPr>
          <a:xfrm>
            <a:off x="9095262" y="1024155"/>
            <a:ext cx="3039300" cy="884858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lIns="128568" tIns="0" rIns="128568" bIns="0" rtlCol="0" anchor="t">
            <a:spAutoFit/>
          </a:bodyPr>
          <a:lstStyle/>
          <a:p>
            <a:pPr algn="ctr">
              <a:lnSpc>
                <a:spcPts val="2275"/>
              </a:lnSpc>
            </a:pPr>
            <a:r>
              <a:rPr lang="zh-CN" altLang="en-US" sz="1200" b="1" dirty="0" smtClean="0">
                <a:ea typeface="微软雅黑" panose="020B0503020204020204" pitchFamily="34" charset="-122"/>
              </a:rPr>
              <a:t>科研经费</a:t>
            </a:r>
            <a:r>
              <a:rPr lang="en-US" altLang="zh-CN" sz="1200" b="1" dirty="0" smtClean="0">
                <a:ea typeface="微软雅黑" panose="020B0503020204020204" pitchFamily="34" charset="-122"/>
              </a:rPr>
              <a:t>5</a:t>
            </a:r>
            <a:r>
              <a:rPr lang="zh-CN" altLang="en-US" sz="1200" b="1" dirty="0" smtClean="0">
                <a:ea typeface="微软雅黑" panose="020B0503020204020204" pitchFamily="34" charset="-122"/>
              </a:rPr>
              <a:t>万元以上或行政经费</a:t>
            </a:r>
            <a:r>
              <a:rPr lang="en-US" altLang="zh-CN" sz="1200" b="1" dirty="0" smtClean="0">
                <a:ea typeface="微软雅黑" panose="020B0503020204020204" pitchFamily="34" charset="-122"/>
              </a:rPr>
              <a:t>2</a:t>
            </a:r>
            <a:r>
              <a:rPr lang="zh-CN" altLang="en-US" sz="1200" b="1" dirty="0" smtClean="0">
                <a:ea typeface="微软雅黑" panose="020B0503020204020204" pitchFamily="34" charset="-122"/>
              </a:rPr>
              <a:t>万元以上</a:t>
            </a:r>
            <a:endParaRPr lang="en-US" altLang="zh-CN" sz="1200" b="1" dirty="0" smtClean="0">
              <a:ea typeface="微软雅黑" panose="020B0503020204020204" pitchFamily="34" charset="-122"/>
            </a:endParaRPr>
          </a:p>
          <a:p>
            <a:pPr algn="ctr">
              <a:lnSpc>
                <a:spcPts val="2275"/>
              </a:lnSpc>
            </a:pPr>
            <a:r>
              <a:rPr lang="zh-CN" altLang="en-US" sz="1200" b="1" dirty="0" smtClean="0">
                <a:ea typeface="微软雅黑" panose="020B0503020204020204" pitchFamily="34" charset="-122"/>
              </a:rPr>
              <a:t>按照文书档案存档</a:t>
            </a:r>
            <a:endParaRPr lang="en-US" altLang="zh-CN" sz="1200" b="1" dirty="0" smtClean="0">
              <a:ea typeface="微软雅黑" panose="020B0503020204020204" pitchFamily="34" charset="-122"/>
            </a:endParaRPr>
          </a:p>
          <a:p>
            <a:pPr algn="ctr">
              <a:lnSpc>
                <a:spcPts val="2275"/>
              </a:lnSpc>
            </a:pPr>
            <a:r>
              <a:rPr lang="zh-CN" altLang="en-US" sz="1200" dirty="0" smtClean="0">
                <a:ea typeface="微软雅黑" panose="020B0503020204020204" pitchFamily="34" charset="-122"/>
              </a:rPr>
              <a:t>（归档主要范围：合同、结算审核报告）</a:t>
            </a:r>
            <a:endParaRPr lang="en-US" altLang="zh-CN" sz="1200" dirty="0" smtClean="0">
              <a:ea typeface="微软雅黑" panose="020B0503020204020204" pitchFamily="34" charset="-122"/>
            </a:endParaRPr>
          </a:p>
        </p:txBody>
      </p:sp>
      <p:sp>
        <p:nvSpPr>
          <p:cNvPr id="64" name="TextBox 48"/>
          <p:cNvSpPr txBox="1"/>
          <p:nvPr/>
        </p:nvSpPr>
        <p:spPr>
          <a:xfrm>
            <a:off x="4571549" y="3015535"/>
            <a:ext cx="1188562" cy="806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过程</a:t>
            </a:r>
            <a:endParaRPr lang="en-US" altLang="zh-CN" sz="23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管理</a:t>
            </a:r>
            <a:endParaRPr lang="zh-CN" altLang="en-US" sz="23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5" name="TextBox 59"/>
          <p:cNvSpPr txBox="1"/>
          <p:nvPr/>
        </p:nvSpPr>
        <p:spPr>
          <a:xfrm>
            <a:off x="8501543" y="3226790"/>
            <a:ext cx="1024317" cy="445095"/>
          </a:xfrm>
          <a:prstGeom prst="rect">
            <a:avLst/>
          </a:prstGeom>
          <a:noFill/>
        </p:spPr>
        <p:txBody>
          <a:bodyPr wrap="square" lIns="86694" tIns="43347" rIns="86694" bIns="43347" rtlCol="0">
            <a:spAutoFit/>
          </a:bodyPr>
          <a:lstStyle/>
          <a:p>
            <a:pPr algn="ctr"/>
            <a:r>
              <a:rPr lang="zh-CN" altLang="en-US" sz="2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审 计</a:t>
            </a:r>
            <a:endParaRPr lang="zh-CN" altLang="en-US" sz="23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" name="下箭头 49"/>
          <p:cNvSpPr/>
          <p:nvPr/>
        </p:nvSpPr>
        <p:spPr>
          <a:xfrm>
            <a:off x="10832725" y="2075807"/>
            <a:ext cx="365459" cy="523658"/>
          </a:xfrm>
          <a:prstGeom prst="down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下箭头 79"/>
          <p:cNvSpPr/>
          <p:nvPr/>
        </p:nvSpPr>
        <p:spPr>
          <a:xfrm>
            <a:off x="8850169" y="4306547"/>
            <a:ext cx="349393" cy="406842"/>
          </a:xfrm>
          <a:prstGeom prst="down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TextBox 158"/>
          <p:cNvSpPr txBox="1"/>
          <p:nvPr/>
        </p:nvSpPr>
        <p:spPr>
          <a:xfrm>
            <a:off x="6031007" y="4749671"/>
            <a:ext cx="5940731" cy="2086212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lIns="128568" tIns="0" rIns="128568" bIns="0" rtlCol="0" anchor="t">
            <a:spAutoFit/>
          </a:bodyPr>
          <a:lstStyle/>
          <a:p>
            <a:pPr algn="ctr">
              <a:lnSpc>
                <a:spcPts val="2275"/>
              </a:lnSpc>
            </a:pPr>
            <a:r>
              <a:rPr lang="zh-CN" altLang="en-US" sz="1200" b="1" dirty="0">
                <a:ea typeface="微软雅黑" panose="020B0503020204020204" pitchFamily="34" charset="-122"/>
              </a:rPr>
              <a:t>科研经费</a:t>
            </a:r>
            <a:r>
              <a:rPr lang="en-US" altLang="zh-CN" sz="1200" b="1" dirty="0">
                <a:ea typeface="微软雅黑" panose="020B0503020204020204" pitchFamily="34" charset="-122"/>
              </a:rPr>
              <a:t>5</a:t>
            </a:r>
            <a:r>
              <a:rPr lang="zh-CN" altLang="en-US" sz="1200" b="1" dirty="0">
                <a:ea typeface="微软雅黑" panose="020B0503020204020204" pitchFamily="34" charset="-122"/>
              </a:rPr>
              <a:t>万元以上或行政经费</a:t>
            </a:r>
            <a:r>
              <a:rPr lang="en-US" altLang="zh-CN" sz="1200" b="1" dirty="0">
                <a:ea typeface="微软雅黑" panose="020B0503020204020204" pitchFamily="34" charset="-122"/>
              </a:rPr>
              <a:t>2</a:t>
            </a:r>
            <a:r>
              <a:rPr lang="zh-CN" altLang="en-US" sz="1200" b="1" dirty="0">
                <a:ea typeface="微软雅黑" panose="020B0503020204020204" pitchFamily="34" charset="-122"/>
              </a:rPr>
              <a:t>万元</a:t>
            </a:r>
            <a:r>
              <a:rPr lang="zh-CN" altLang="en-US" sz="1200" b="1" dirty="0" smtClean="0">
                <a:ea typeface="微软雅黑" panose="020B0503020204020204" pitchFamily="34" charset="-122"/>
              </a:rPr>
              <a:t>以上，要求工程结算审核</a:t>
            </a:r>
            <a:endParaRPr lang="en-US" altLang="zh-CN" sz="1200" b="1" dirty="0" smtClean="0"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 smtClean="0">
                <a:ea typeface="微软雅黑" panose="020B0503020204020204" pitchFamily="34" charset="-122"/>
              </a:rPr>
              <a:t>送审</a:t>
            </a:r>
            <a:r>
              <a:rPr lang="zh-CN" altLang="en-US" sz="1200" dirty="0">
                <a:ea typeface="微软雅黑" panose="020B0503020204020204" pitchFamily="34" charset="-122"/>
              </a:rPr>
              <a:t>结算须提供以下资料</a:t>
            </a:r>
            <a:r>
              <a:rPr lang="zh-CN" altLang="en-US" sz="1200" b="1" dirty="0">
                <a:ea typeface="微软雅黑" panose="020B0503020204020204" pitchFamily="34" charset="-122"/>
              </a:rPr>
              <a:t>（线下纸质审批）</a:t>
            </a:r>
            <a:r>
              <a:rPr lang="zh-CN" altLang="en-US" sz="1200" dirty="0">
                <a:ea typeface="微软雅黑" panose="020B0503020204020204" pitchFamily="34" charset="-122"/>
              </a:rPr>
              <a:t>：  </a:t>
            </a:r>
          </a:p>
          <a:p>
            <a:pPr marL="228600" indent="-228600">
              <a:lnSpc>
                <a:spcPct val="120000"/>
              </a:lnSpc>
              <a:buFont typeface="+mj-ea"/>
              <a:buAutoNum type="circleNumDbPlain"/>
            </a:pPr>
            <a:r>
              <a:rPr lang="zh-CN" altLang="en-US" sz="1050" dirty="0" smtClean="0">
                <a:ea typeface="微软雅黑" panose="020B0503020204020204" pitchFamily="34" charset="-122"/>
              </a:rPr>
              <a:t>合同</a:t>
            </a:r>
            <a:r>
              <a:rPr lang="zh-CN" altLang="en-US" sz="1050" dirty="0">
                <a:ea typeface="微软雅黑" panose="020B0503020204020204" pitchFamily="34" charset="-122"/>
              </a:rPr>
              <a:t>（复印件），一式一份</a:t>
            </a:r>
          </a:p>
          <a:p>
            <a:pPr marL="228600" indent="-228600">
              <a:lnSpc>
                <a:spcPct val="120000"/>
              </a:lnSpc>
              <a:buFont typeface="+mj-ea"/>
              <a:buAutoNum type="circleNumDbPlain"/>
            </a:pPr>
            <a:r>
              <a:rPr lang="zh-CN" altLang="en-US" sz="1050" dirty="0" smtClean="0">
                <a:ea typeface="微软雅黑" panose="020B0503020204020204" pitchFamily="34" charset="-122"/>
              </a:rPr>
              <a:t>招标文件</a:t>
            </a:r>
            <a:r>
              <a:rPr lang="zh-CN" altLang="en-US" sz="1050" dirty="0">
                <a:ea typeface="微软雅黑" panose="020B0503020204020204" pitchFamily="34" charset="-122"/>
              </a:rPr>
              <a:t>、投标文件、中标通知书（复印件，仅招标类项目提供），一式一份</a:t>
            </a:r>
          </a:p>
          <a:p>
            <a:pPr marL="228600" indent="-228600">
              <a:lnSpc>
                <a:spcPct val="120000"/>
              </a:lnSpc>
              <a:buFont typeface="+mj-ea"/>
              <a:buAutoNum type="circleNumDbPlain"/>
            </a:pPr>
            <a:r>
              <a:rPr lang="zh-CN" altLang="en-US" sz="1050" dirty="0" smtClean="0">
                <a:ea typeface="微软雅黑" panose="020B0503020204020204" pitchFamily="34" charset="-122"/>
              </a:rPr>
              <a:t>工程</a:t>
            </a:r>
            <a:r>
              <a:rPr lang="zh-CN" altLang="en-US" sz="1050" dirty="0">
                <a:ea typeface="微软雅黑" panose="020B0503020204020204" pitchFamily="34" charset="-122"/>
              </a:rPr>
              <a:t>签证或设计变更（如有），一式四份</a:t>
            </a:r>
          </a:p>
          <a:p>
            <a:pPr marL="228600" indent="-228600">
              <a:lnSpc>
                <a:spcPct val="120000"/>
              </a:lnSpc>
              <a:buFont typeface="+mj-ea"/>
              <a:buAutoNum type="circleNumDbPlain"/>
            </a:pPr>
            <a:r>
              <a:rPr lang="zh-CN" altLang="en-US" sz="1050" dirty="0" smtClean="0">
                <a:ea typeface="微软雅黑" panose="020B0503020204020204" pitchFamily="34" charset="-122"/>
              </a:rPr>
              <a:t>工程</a:t>
            </a:r>
            <a:r>
              <a:rPr lang="zh-CN" altLang="en-US" sz="1050" dirty="0">
                <a:ea typeface="微软雅黑" panose="020B0503020204020204" pitchFamily="34" charset="-122"/>
              </a:rPr>
              <a:t>结算书（须加盖公章），一式四份</a:t>
            </a:r>
          </a:p>
          <a:p>
            <a:pPr marL="228600" indent="-228600">
              <a:lnSpc>
                <a:spcPct val="120000"/>
              </a:lnSpc>
              <a:buFont typeface="+mj-ea"/>
              <a:buAutoNum type="circleNumDbPlain"/>
            </a:pPr>
            <a:r>
              <a:rPr lang="zh-CN" altLang="en-US" sz="1050" dirty="0" smtClean="0">
                <a:ea typeface="微软雅黑" panose="020B0503020204020204" pitchFamily="34" charset="-122"/>
              </a:rPr>
              <a:t>开</a:t>
            </a:r>
            <a:r>
              <a:rPr lang="zh-CN" altLang="en-US" sz="1050" dirty="0">
                <a:ea typeface="微软雅黑" panose="020B0503020204020204" pitchFamily="34" charset="-122"/>
              </a:rPr>
              <a:t>、竣工报告（复印件），一式一份</a:t>
            </a:r>
          </a:p>
          <a:p>
            <a:pPr marL="228600" indent="-228600">
              <a:lnSpc>
                <a:spcPct val="120000"/>
              </a:lnSpc>
              <a:buFont typeface="+mj-ea"/>
              <a:buAutoNum type="circleNumDbPlain"/>
            </a:pPr>
            <a:r>
              <a:rPr lang="zh-CN" altLang="en-US" sz="1050" dirty="0" smtClean="0">
                <a:ea typeface="微软雅黑" panose="020B0503020204020204" pitchFamily="34" charset="-122"/>
              </a:rPr>
              <a:t>施工</a:t>
            </a:r>
            <a:r>
              <a:rPr lang="zh-CN" altLang="en-US" sz="1050" dirty="0">
                <a:ea typeface="微软雅黑" panose="020B0503020204020204" pitchFamily="34" charset="-122"/>
              </a:rPr>
              <a:t>图纸，一式一份</a:t>
            </a:r>
          </a:p>
          <a:p>
            <a:pPr marL="228600" indent="-228600">
              <a:lnSpc>
                <a:spcPct val="120000"/>
              </a:lnSpc>
              <a:buFont typeface="+mj-ea"/>
              <a:buAutoNum type="circleNumDbPlain"/>
            </a:pPr>
            <a:r>
              <a:rPr lang="zh-CN" altLang="en-US" sz="1050" dirty="0" smtClean="0">
                <a:ea typeface="微软雅黑" panose="020B0503020204020204" pitchFamily="34" charset="-122"/>
              </a:rPr>
              <a:t>以上</a:t>
            </a:r>
            <a:r>
              <a:rPr lang="zh-CN" altLang="en-US" sz="1050" dirty="0">
                <a:ea typeface="微软雅黑" panose="020B0503020204020204" pitchFamily="34" charset="-122"/>
              </a:rPr>
              <a:t>全部资料电子版刻录至光盘，</a:t>
            </a:r>
            <a:r>
              <a:rPr lang="zh-CN" altLang="en-US" sz="1050" dirty="0" smtClean="0">
                <a:ea typeface="微软雅黑" panose="020B0503020204020204" pitchFamily="34" charset="-122"/>
              </a:rPr>
              <a:t>一式二张</a:t>
            </a:r>
            <a:endParaRPr lang="en-US" altLang="zh-CN" sz="1050" dirty="0" smtClean="0">
              <a:ea typeface="微软雅黑" panose="020B0503020204020204" pitchFamily="34" charset="-122"/>
            </a:endParaRPr>
          </a:p>
          <a:p>
            <a:pPr marL="228600" indent="-228600">
              <a:lnSpc>
                <a:spcPct val="120000"/>
              </a:lnSpc>
              <a:buFont typeface="+mj-ea"/>
              <a:buAutoNum type="circleNumDbPlain"/>
            </a:pPr>
            <a:r>
              <a:rPr lang="zh-CN" altLang="en-US" sz="1050" dirty="0" smtClean="0">
                <a:ea typeface="微软雅黑" panose="020B0503020204020204" pitchFamily="34" charset="-122"/>
              </a:rPr>
              <a:t>工程</a:t>
            </a:r>
            <a:r>
              <a:rPr lang="zh-CN" altLang="en-US" sz="1050" dirty="0">
                <a:ea typeface="微软雅黑" panose="020B0503020204020204" pitchFamily="34" charset="-122"/>
              </a:rPr>
              <a:t>结算审核送审材料明细表</a:t>
            </a:r>
            <a:r>
              <a:rPr lang="zh-CN" altLang="en-US" sz="1050" dirty="0" smtClean="0">
                <a:ea typeface="微软雅黑" panose="020B0503020204020204" pitchFamily="34" charset="-122"/>
              </a:rPr>
              <a:t>， 一式</a:t>
            </a:r>
            <a:r>
              <a:rPr lang="zh-CN" altLang="en-US" sz="1050" dirty="0">
                <a:ea typeface="微软雅黑" panose="020B0503020204020204" pitchFamily="34" charset="-122"/>
              </a:rPr>
              <a:t>三份</a:t>
            </a:r>
            <a:endParaRPr lang="en-US" altLang="zh-CN" sz="1050" dirty="0" smtClean="0"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45725" y="2390073"/>
            <a:ext cx="7888546" cy="2165149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TextBox 158"/>
          <p:cNvSpPr txBox="1"/>
          <p:nvPr/>
        </p:nvSpPr>
        <p:spPr>
          <a:xfrm>
            <a:off x="592365" y="1259706"/>
            <a:ext cx="6800192" cy="969496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lIns="128568" tIns="0" rIns="128568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DICP</a:t>
            </a:r>
            <a:r>
              <a:rPr lang="zh-CN" altLang="en-US" sz="1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</a:t>
            </a:r>
            <a:r>
              <a:rPr lang="zh-CN" altLang="en-US" sz="1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属</a:t>
            </a:r>
            <a:r>
              <a:rPr lang="zh-CN" altLang="en-US" sz="1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钉钉线上</a:t>
            </a:r>
            <a:endParaRPr lang="en-US" altLang="zh-CN" sz="14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申请、审批管理</a:t>
            </a:r>
            <a:endParaRPr lang="en-US" altLang="zh-CN" sz="14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Aft>
                <a:spcPts val="500"/>
              </a:spcAft>
            </a:pPr>
            <a:r>
              <a:rPr lang="zh-CN" altLang="en-US" sz="1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具体管理流程参考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基建处网站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工作流程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办事流程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零星工程项目管理</a:t>
            </a:r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流程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2973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952685" y="1281428"/>
            <a:ext cx="9911642" cy="3669419"/>
          </a:xfrm>
          <a:prstGeom prst="rect">
            <a:avLst/>
          </a:prstGeom>
          <a:noFill/>
          <a:ln>
            <a:noFill/>
          </a:ln>
        </p:spPr>
        <p:txBody>
          <a:bodyPr wrap="square" lIns="86694" tIns="43347" rIns="86694" bIns="43347" rtlCol="0">
            <a:spAutoFit/>
          </a:bodyPr>
          <a:lstStyle/>
          <a:p>
            <a:pPr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严禁未批先建</a:t>
            </a:r>
            <a:endParaRPr lang="en-US" altLang="zh-CN" sz="2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严禁未签合同先施工</a:t>
            </a:r>
            <a:endParaRPr lang="en-US" altLang="zh-CN" sz="2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不得拆分施工合同，规避审计风险</a:t>
            </a:r>
            <a:endParaRPr lang="en-US" altLang="zh-CN" sz="2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严禁未申请施工许可，现场危险作业</a:t>
            </a:r>
            <a:endParaRPr lang="en-US" altLang="zh-CN" sz="24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严格执行合同内容</a:t>
            </a:r>
            <a:endParaRPr lang="en-US" altLang="zh-CN" sz="2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3648" y="1391069"/>
            <a:ext cx="3890674" cy="3890674"/>
          </a:xfrm>
          <a:prstGeom prst="rect">
            <a:avLst/>
          </a:prstGeom>
        </p:spPr>
      </p:pic>
      <p:sp>
        <p:nvSpPr>
          <p:cNvPr id="7" name="标题 1"/>
          <p:cNvSpPr txBox="1"/>
          <p:nvPr/>
        </p:nvSpPr>
        <p:spPr>
          <a:xfrm>
            <a:off x="889729" y="144594"/>
            <a:ext cx="10865585" cy="51281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零星工程管理</a:t>
            </a:r>
            <a:r>
              <a:rPr lang="en-US" altLang="zh-CN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---</a:t>
            </a:r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重要提示</a:t>
            </a:r>
          </a:p>
          <a:p>
            <a:pPr fontAlgn="auto">
              <a:spcAft>
                <a:spcPts val="0"/>
              </a:spcAft>
            </a:pPr>
            <a:endParaRPr lang="en-US" altLang="zh-CN" sz="3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6132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淘宝网Chenying0907出品 4"/>
          <p:cNvGrpSpPr/>
          <p:nvPr/>
        </p:nvGrpSpPr>
        <p:grpSpPr>
          <a:xfrm>
            <a:off x="0" y="0"/>
            <a:ext cx="3367454" cy="6858000"/>
            <a:chOff x="-17988" y="251307"/>
            <a:chExt cx="3209508" cy="6418849"/>
          </a:xfrm>
          <a:solidFill>
            <a:srgbClr val="005DA2"/>
          </a:solidFill>
        </p:grpSpPr>
        <p:sp>
          <p:nvSpPr>
            <p:cNvPr id="40" name="流程图: 延期 5"/>
            <p:cNvSpPr/>
            <p:nvPr/>
          </p:nvSpPr>
          <p:spPr>
            <a:xfrm>
              <a:off x="-17988" y="251307"/>
              <a:ext cx="3209508" cy="641884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8" tIns="60948" rIns="121898" bIns="60948"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1" name="淘宝网Chenying0907出品 2"/>
            <p:cNvSpPr txBox="1">
              <a:spLocks noChangeArrowheads="1"/>
            </p:cNvSpPr>
            <p:nvPr/>
          </p:nvSpPr>
          <p:spPr bwMode="auto">
            <a:xfrm>
              <a:off x="923276" y="1497284"/>
              <a:ext cx="1326977" cy="22164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121898" tIns="60948" rIns="121898" bIns="60948">
              <a:spAutoFit/>
            </a:bodyPr>
            <a:lstStyle/>
            <a:p>
              <a:pPr algn="ctr"/>
              <a:r>
                <a:rPr lang="zh-CN" altLang="en-US" sz="63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</a:t>
              </a:r>
              <a:endParaRPr lang="en-US" altLang="zh-CN" sz="6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63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录</a:t>
              </a:r>
            </a:p>
          </p:txBody>
        </p:sp>
      </p:grpSp>
      <p:grpSp>
        <p:nvGrpSpPr>
          <p:cNvPr id="42" name="淘宝网Chenying0907出品 9"/>
          <p:cNvGrpSpPr/>
          <p:nvPr/>
        </p:nvGrpSpPr>
        <p:grpSpPr bwMode="auto">
          <a:xfrm>
            <a:off x="5165276" y="1607706"/>
            <a:ext cx="725212" cy="591138"/>
            <a:chOff x="3050349" y="1844085"/>
            <a:chExt cx="833779" cy="678092"/>
          </a:xfrm>
          <a:solidFill>
            <a:srgbClr val="0070C0"/>
          </a:solidFill>
        </p:grpSpPr>
        <p:sp>
          <p:nvSpPr>
            <p:cNvPr id="43" name="淘宝网Chenying0907出品 8"/>
            <p:cNvSpPr/>
            <p:nvPr/>
          </p:nvSpPr>
          <p:spPr>
            <a:xfrm rot="8100000" flipV="1">
              <a:off x="3050349" y="1844085"/>
              <a:ext cx="833779" cy="678092"/>
            </a:xfrm>
            <a:custGeom>
              <a:avLst/>
              <a:gdLst>
                <a:gd name="connsiteX0" fmla="*/ 122096 w 833718"/>
                <a:gd name="connsiteY0" fmla="*/ 556342 h 678436"/>
                <a:gd name="connsiteX1" fmla="*/ 68679 w 833718"/>
                <a:gd name="connsiteY1" fmla="*/ 32208 h 678436"/>
                <a:gd name="connsiteX2" fmla="*/ 94988 w 833718"/>
                <a:gd name="connsiteY2" fmla="*/ 0 h 678436"/>
                <a:gd name="connsiteX3" fmla="*/ 738731 w 833718"/>
                <a:gd name="connsiteY3" fmla="*/ 0 h 678436"/>
                <a:gd name="connsiteX4" fmla="*/ 765040 w 833718"/>
                <a:gd name="connsiteY4" fmla="*/ 32208 h 678436"/>
                <a:gd name="connsiteX5" fmla="*/ 711623 w 833718"/>
                <a:gd name="connsiteY5" fmla="*/ 556342 h 678436"/>
                <a:gd name="connsiteX6" fmla="*/ 122096 w 833718"/>
                <a:gd name="connsiteY6" fmla="*/ 556342 h 67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3718" h="678436">
                  <a:moveTo>
                    <a:pt x="122096" y="556342"/>
                  </a:moveTo>
                  <a:cubicBezTo>
                    <a:pt x="-20349" y="413897"/>
                    <a:pt x="-38155" y="194012"/>
                    <a:pt x="68679" y="32208"/>
                  </a:cubicBezTo>
                  <a:lnTo>
                    <a:pt x="94988" y="0"/>
                  </a:lnTo>
                  <a:lnTo>
                    <a:pt x="738731" y="0"/>
                  </a:lnTo>
                  <a:lnTo>
                    <a:pt x="765040" y="32208"/>
                  </a:lnTo>
                  <a:cubicBezTo>
                    <a:pt x="871873" y="194012"/>
                    <a:pt x="854068" y="413897"/>
                    <a:pt x="711623" y="556342"/>
                  </a:cubicBezTo>
                  <a:cubicBezTo>
                    <a:pt x="548830" y="719135"/>
                    <a:pt x="284889" y="719135"/>
                    <a:pt x="122096" y="55634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/>
            </a:p>
          </p:txBody>
        </p:sp>
        <p:sp>
          <p:nvSpPr>
            <p:cNvPr id="44" name="淘宝网Chenying0907出品 6"/>
            <p:cNvSpPr txBox="1">
              <a:spLocks noChangeArrowheads="1"/>
            </p:cNvSpPr>
            <p:nvPr/>
          </p:nvSpPr>
          <p:spPr bwMode="auto">
            <a:xfrm>
              <a:off x="3146444" y="1890742"/>
              <a:ext cx="611465" cy="5472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5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5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1" name="淘宝网Chenying0907出品 43"/>
          <p:cNvGrpSpPr/>
          <p:nvPr/>
        </p:nvGrpSpPr>
        <p:grpSpPr bwMode="auto">
          <a:xfrm>
            <a:off x="5165119" y="3440584"/>
            <a:ext cx="725529" cy="589758"/>
            <a:chOff x="3050167" y="1844084"/>
            <a:chExt cx="834142" cy="678092"/>
          </a:xfrm>
          <a:solidFill>
            <a:srgbClr val="0070C0"/>
          </a:solidFill>
        </p:grpSpPr>
        <p:sp>
          <p:nvSpPr>
            <p:cNvPr id="52" name="淘宝网Chenying0907出品 17"/>
            <p:cNvSpPr/>
            <p:nvPr/>
          </p:nvSpPr>
          <p:spPr>
            <a:xfrm rot="8100000" flipV="1">
              <a:off x="3050167" y="1844084"/>
              <a:ext cx="834142" cy="678092"/>
            </a:xfrm>
            <a:custGeom>
              <a:avLst/>
              <a:gdLst>
                <a:gd name="connsiteX0" fmla="*/ 122096 w 833718"/>
                <a:gd name="connsiteY0" fmla="*/ 556342 h 678436"/>
                <a:gd name="connsiteX1" fmla="*/ 68679 w 833718"/>
                <a:gd name="connsiteY1" fmla="*/ 32208 h 678436"/>
                <a:gd name="connsiteX2" fmla="*/ 94988 w 833718"/>
                <a:gd name="connsiteY2" fmla="*/ 0 h 678436"/>
                <a:gd name="connsiteX3" fmla="*/ 738731 w 833718"/>
                <a:gd name="connsiteY3" fmla="*/ 0 h 678436"/>
                <a:gd name="connsiteX4" fmla="*/ 765040 w 833718"/>
                <a:gd name="connsiteY4" fmla="*/ 32208 h 678436"/>
                <a:gd name="connsiteX5" fmla="*/ 711623 w 833718"/>
                <a:gd name="connsiteY5" fmla="*/ 556342 h 678436"/>
                <a:gd name="connsiteX6" fmla="*/ 122096 w 833718"/>
                <a:gd name="connsiteY6" fmla="*/ 556342 h 67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3718" h="678436">
                  <a:moveTo>
                    <a:pt x="122096" y="556342"/>
                  </a:moveTo>
                  <a:cubicBezTo>
                    <a:pt x="-20349" y="413897"/>
                    <a:pt x="-38155" y="194012"/>
                    <a:pt x="68679" y="32208"/>
                  </a:cubicBezTo>
                  <a:lnTo>
                    <a:pt x="94988" y="0"/>
                  </a:lnTo>
                  <a:lnTo>
                    <a:pt x="738731" y="0"/>
                  </a:lnTo>
                  <a:lnTo>
                    <a:pt x="765040" y="32208"/>
                  </a:lnTo>
                  <a:cubicBezTo>
                    <a:pt x="871873" y="194012"/>
                    <a:pt x="854068" y="413897"/>
                    <a:pt x="711623" y="556342"/>
                  </a:cubicBezTo>
                  <a:cubicBezTo>
                    <a:pt x="548830" y="719135"/>
                    <a:pt x="284889" y="719135"/>
                    <a:pt x="122096" y="55634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/>
            </a:p>
          </p:txBody>
        </p:sp>
        <p:sp>
          <p:nvSpPr>
            <p:cNvPr id="53" name="淘宝网Chenying0907出品 45"/>
            <p:cNvSpPr txBox="1">
              <a:spLocks noChangeArrowheads="1"/>
            </p:cNvSpPr>
            <p:nvPr/>
          </p:nvSpPr>
          <p:spPr bwMode="auto">
            <a:xfrm>
              <a:off x="3123828" y="1885458"/>
              <a:ext cx="726001" cy="5485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5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5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7" name="淘宝网Chenying0907出品 22"/>
          <p:cNvGrpSpPr/>
          <p:nvPr/>
        </p:nvGrpSpPr>
        <p:grpSpPr>
          <a:xfrm>
            <a:off x="6222165" y="1638999"/>
            <a:ext cx="3536826" cy="483211"/>
            <a:chOff x="6339097" y="1573726"/>
            <a:chExt cx="3744416" cy="511504"/>
          </a:xfrm>
          <a:solidFill>
            <a:srgbClr val="0070C0"/>
          </a:solidFill>
        </p:grpSpPr>
        <p:sp>
          <p:nvSpPr>
            <p:cNvPr id="58" name="圆角淘宝网Chenying0907出品 23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59" name="淘宝网Chenying0907出品 24"/>
            <p:cNvSpPr/>
            <p:nvPr/>
          </p:nvSpPr>
          <p:spPr>
            <a:xfrm>
              <a:off x="6723350" y="1614014"/>
              <a:ext cx="3360163" cy="456160"/>
            </a:xfrm>
            <a:prstGeom prst="rect">
              <a:avLst/>
            </a:prstGeom>
            <a:grpFill/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零星工程管理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3" name="淘宝网Chenying0907出品 28"/>
          <p:cNvGrpSpPr/>
          <p:nvPr/>
        </p:nvGrpSpPr>
        <p:grpSpPr>
          <a:xfrm>
            <a:off x="6222165" y="3466959"/>
            <a:ext cx="3536826" cy="483211"/>
            <a:chOff x="6339097" y="3296031"/>
            <a:chExt cx="3744416" cy="511504"/>
          </a:xfrm>
          <a:solidFill>
            <a:srgbClr val="0070C0"/>
          </a:solidFill>
        </p:grpSpPr>
        <p:sp>
          <p:nvSpPr>
            <p:cNvPr id="64" name="圆角淘宝网Chenying0907出品 29"/>
            <p:cNvSpPr/>
            <p:nvPr/>
          </p:nvSpPr>
          <p:spPr>
            <a:xfrm>
              <a:off x="6339097" y="3296031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65" name="淘宝网Chenying0907出品 30"/>
            <p:cNvSpPr/>
            <p:nvPr/>
          </p:nvSpPr>
          <p:spPr>
            <a:xfrm>
              <a:off x="6723349" y="3336319"/>
              <a:ext cx="3336266" cy="456160"/>
            </a:xfrm>
            <a:prstGeom prst="rect">
              <a:avLst/>
            </a:prstGeom>
            <a:grpFill/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en-US" altLang="zh-CN" sz="20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DICP</a:t>
              </a:r>
              <a:r>
                <a:rPr lang="zh-CN" altLang="en-US" sz="20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专属钉钉流程介绍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2" name="下箭头 71"/>
          <p:cNvSpPr/>
          <p:nvPr/>
        </p:nvSpPr>
        <p:spPr>
          <a:xfrm rot="16200000">
            <a:off x="4208084" y="3394025"/>
            <a:ext cx="544201" cy="642139"/>
          </a:xfrm>
          <a:prstGeom prst="down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399" tIns="43199" rIns="86399" bIns="43199" rtlCol="0" anchor="ctr"/>
          <a:lstStyle/>
          <a:p>
            <a:pPr algn="ctr"/>
            <a:endParaRPr lang="zh-CN" altLang="en-US" sz="20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125" y="5258036"/>
            <a:ext cx="2495201" cy="97312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675" y="4343124"/>
            <a:ext cx="800100" cy="800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1"/>
          <p:cNvSpPr txBox="1"/>
          <p:nvPr/>
        </p:nvSpPr>
        <p:spPr>
          <a:xfrm>
            <a:off x="872402" y="205666"/>
            <a:ext cx="6757591" cy="555066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8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零星工程信息化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建设</a:t>
            </a:r>
          </a:p>
        </p:txBody>
      </p:sp>
      <p:sp>
        <p:nvSpPr>
          <p:cNvPr id="5" name="文本框 23"/>
          <p:cNvSpPr txBox="1"/>
          <p:nvPr/>
        </p:nvSpPr>
        <p:spPr>
          <a:xfrm>
            <a:off x="622319" y="912795"/>
            <a:ext cx="11145611" cy="2677652"/>
          </a:xfrm>
          <a:prstGeom prst="rect">
            <a:avLst/>
          </a:prstGeom>
          <a:noFill/>
        </p:spPr>
        <p:txBody>
          <a:bodyPr wrap="square" lIns="91435" tIns="45718" rIns="91435" bIns="45718" rtlCol="0">
            <a:spAutoFit/>
          </a:bodyPr>
          <a:lstStyle/>
          <a:p>
            <a:pPr marL="51943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零星工程全流程管理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月上线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运行）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519430" marR="0" lvl="0" indent="-342900" algn="just" defTabSz="914400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为更好的服务研究组零星工程，提高工作效率，优化管理流程</a:t>
            </a: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519430" marR="0" lvl="0" indent="-342900" algn="just" defTabSz="914400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DICP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专属</a:t>
            </a: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App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的零星工程进行二次开发重新升级功能模块，提升信息化管理，由原来分散、独立的管理模块进行整合</a:t>
            </a: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519430" marR="0" lvl="0" indent="-342900" algn="just" defTabSz="914400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实现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将立项、合同审批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、过程管理、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工程验收等各个环节集成为一体的零星工程全流程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管理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90" y="3742055"/>
            <a:ext cx="5095240" cy="25349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4745" y="3870325"/>
            <a:ext cx="5768340" cy="22783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70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596E2-CD65-48BF-87D1-8BC17B8150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8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9" name="标题 1"/>
          <p:cNvSpPr txBox="1"/>
          <p:nvPr/>
        </p:nvSpPr>
        <p:spPr>
          <a:xfrm>
            <a:off x="889729" y="144594"/>
            <a:ext cx="10865585" cy="51281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altLang="zh-CN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DICP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专属钉钉</a:t>
            </a:r>
            <a:r>
              <a:rPr lang="en-US" altLang="zh-CN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---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零星工程应用</a:t>
            </a:r>
            <a:endParaRPr lang="en-US" altLang="zh-CN" sz="3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6362" y="854001"/>
            <a:ext cx="11108952" cy="5756829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342900" indent="-342900" algn="just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  <a:buFont typeface="Wingdings" panose="05000000000000000000" pitchFamily="2" charset="2"/>
              <a:buChar char="l"/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路径</a:t>
            </a:r>
            <a:endParaRPr lang="en-US" altLang="zh-CN" sz="24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 eaLnBrk="1" latinLnBrk="0" hangingPunct="1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</a:pPr>
            <a:r>
              <a:rPr lang="zh-CN" altLang="en-US" sz="1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钉钉</a:t>
            </a:r>
            <a:r>
              <a:rPr lang="zh-CN" altLang="en-US" sz="1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工作台</a:t>
            </a:r>
            <a:r>
              <a:rPr lang="en-US" altLang="zh-CN" sz="1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基建管理</a:t>
            </a:r>
            <a:r>
              <a:rPr lang="en-US" altLang="zh-CN" sz="1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零星工程（新）</a:t>
            </a:r>
            <a:endParaRPr lang="en-US" altLang="zh-CN" sz="1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 eaLnBrk="1" latinLnBrk="0" hangingPunct="1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</a:pPr>
            <a:endParaRPr lang="en-US" altLang="zh-CN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6409" r="17407"/>
          <a:stretch>
            <a:fillRect/>
          </a:stretch>
        </p:blipFill>
        <p:spPr>
          <a:xfrm>
            <a:off x="1206053" y="1964987"/>
            <a:ext cx="8492423" cy="4734778"/>
          </a:xfrm>
          <a:prstGeom prst="rect">
            <a:avLst/>
          </a:prstGeom>
          <a:ln w="19050">
            <a:solidFill>
              <a:schemeClr val="bg2">
                <a:lumMod val="40000"/>
                <a:lumOff val="6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70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596E2-CD65-48BF-87D1-8BC17B8150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9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9" name="标题 1"/>
          <p:cNvSpPr txBox="1"/>
          <p:nvPr/>
        </p:nvSpPr>
        <p:spPr>
          <a:xfrm>
            <a:off x="889729" y="144594"/>
            <a:ext cx="10865585" cy="51281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零星</a:t>
            </a:r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工程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工作台</a:t>
            </a:r>
            <a:endParaRPr lang="en-US" altLang="zh-CN" sz="3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6362" y="738761"/>
            <a:ext cx="11108952" cy="5756829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342900" indent="-342900" algn="just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  <a:buFont typeface="Wingdings" panose="05000000000000000000" pitchFamily="2" charset="2"/>
              <a:buChar char="l"/>
            </a:pP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工作台</a:t>
            </a:r>
            <a:endParaRPr lang="en-US" altLang="zh-CN" sz="24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</a:pPr>
            <a:endParaRPr lang="en-US" altLang="zh-CN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925320" y="2702560"/>
            <a:ext cx="7931150" cy="3873500"/>
            <a:chOff x="3032" y="4256"/>
            <a:chExt cx="12490" cy="61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32" y="4256"/>
              <a:ext cx="12490" cy="6101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6278" y="7351"/>
              <a:ext cx="3064" cy="567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791497" y="1309998"/>
            <a:ext cx="7269480" cy="1337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latinLnBrk="0" hangingPunct="1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申请入口：立项申请、采购合同申请、过程申请、验收申请、撤项申请</a:t>
            </a:r>
            <a:endParaRPr lang="en-US" altLang="zh-CN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 eaLnBrk="1" latinLnBrk="0" hangingPunct="1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数据管理：立项管理、采购合同管理、过程管理、验收管理、撤项管理</a:t>
            </a:r>
            <a:endParaRPr lang="en-US" altLang="zh-CN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 eaLnBrk="1" latinLnBrk="0" hangingPunct="1">
              <a:lnSpc>
                <a:spcPct val="150000"/>
              </a:lnSpc>
              <a:spcBef>
                <a:spcPts val="0"/>
              </a:spcBef>
              <a:buClr>
                <a:srgbClr val="0070C0"/>
              </a:buClr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综合统计分析：全流程看板、统计分析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" name="TextBox 67"/>
          <p:cNvSpPr txBox="1"/>
          <p:nvPr/>
        </p:nvSpPr>
        <p:spPr>
          <a:xfrm>
            <a:off x="8159578" y="1536221"/>
            <a:ext cx="3748215" cy="45411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86694" tIns="43347" rIns="86694" bIns="4334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根据权限不同，数据显示范围不同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hiYjIwZTI1MjQ1M2I5NDdiYmJmOTBhN2I4MTQ2OWY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自定义设计方案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Times New Roman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Times New Roman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自定义设计方案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Times New Roman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38100">
          <a:headEnd type="diamond"/>
          <a:tailEnd type="diamon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572</TotalTime>
  <Words>2923</Words>
  <Application>Microsoft Office PowerPoint</Application>
  <PresentationFormat>宽屏</PresentationFormat>
  <Paragraphs>366</Paragraphs>
  <Slides>34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34</vt:i4>
      </vt:variant>
    </vt:vector>
  </HeadingPairs>
  <TitlesOfParts>
    <vt:vector size="49" baseType="lpstr">
      <vt:lpstr>Arial Unicode MS</vt:lpstr>
      <vt:lpstr>等线</vt:lpstr>
      <vt:lpstr>等线 Light</vt:lpstr>
      <vt:lpstr>黑体</vt:lpstr>
      <vt:lpstr>宋体</vt:lpstr>
      <vt:lpstr>微软雅黑</vt:lpstr>
      <vt:lpstr>Arial</vt:lpstr>
      <vt:lpstr>Calibri</vt:lpstr>
      <vt:lpstr>Impact</vt:lpstr>
      <vt:lpstr>Times New Roman</vt:lpstr>
      <vt:lpstr>Wingdings</vt:lpstr>
      <vt:lpstr>1_自定义设计方案</vt:lpstr>
      <vt:lpstr>2_自定义设计方案</vt:lpstr>
      <vt:lpstr>3_自定义设计方案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DICP</dc:title>
  <dc:creator>DICP</dc:creator>
  <cp:lastModifiedBy>NTKO</cp:lastModifiedBy>
  <cp:revision>765</cp:revision>
  <dcterms:created xsi:type="dcterms:W3CDTF">2023-12-06T13:24:00Z</dcterms:created>
  <dcterms:modified xsi:type="dcterms:W3CDTF">2023-12-11T07:56:04Z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EEE28F81AA5D4DCCA2C93C17C7A24E42_12</vt:lpwstr>
  </property>
</Properties>
</file>